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3" r:id="rId2"/>
    <p:sldId id="267" r:id="rId3"/>
    <p:sldId id="256" r:id="rId4"/>
    <p:sldId id="257" r:id="rId5"/>
    <p:sldId id="258" r:id="rId6"/>
    <p:sldId id="260" r:id="rId7"/>
    <p:sldId id="268" r:id="rId8"/>
    <p:sldId id="262" r:id="rId9"/>
    <p:sldId id="259" r:id="rId10"/>
    <p:sldId id="261" r:id="rId11"/>
    <p:sldId id="269" r:id="rId12"/>
    <p:sldId id="266" r:id="rId13"/>
    <p:sldId id="264" r:id="rId14"/>
    <p:sldId id="265" r:id="rId15"/>
    <p:sldId id="270"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E7D6"/>
    <a:srgbClr val="746558"/>
    <a:srgbClr val="4842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1972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6469422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5737669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955678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767912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901352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17325" y="847963"/>
            <a:ext cx="7682151" cy="1218248"/>
          </a:xfrm>
          <a:prstGeom prst="rect">
            <a:avLst/>
          </a:prstGeom>
          <a:noFill/>
          <a:ln/>
        </p:spPr>
        <p:txBody>
          <a:bodyPr wrap="square" rtlCol="0" anchor="t"/>
          <a:lstStyle/>
          <a:p>
            <a:pPr marL="0" indent="0">
              <a:lnSpc>
                <a:spcPts val="4797"/>
              </a:lnSpc>
              <a:buNone/>
            </a:pPr>
            <a:endParaRPr lang="en-US" sz="3837" dirty="0"/>
          </a:p>
        </p:txBody>
      </p:sp>
      <p:sp>
        <p:nvSpPr>
          <p:cNvPr id="11" name="Text 2">
            <a:extLst>
              <a:ext uri="{FF2B5EF4-FFF2-40B4-BE49-F238E27FC236}">
                <a16:creationId xmlns:a16="http://schemas.microsoft.com/office/drawing/2014/main" id="{0701E748-E30D-D7F5-E5BA-CF57C1A118D0}"/>
              </a:ext>
            </a:extLst>
          </p:cNvPr>
          <p:cNvSpPr/>
          <p:nvPr/>
        </p:nvSpPr>
        <p:spPr>
          <a:xfrm>
            <a:off x="6274994" y="2701737"/>
            <a:ext cx="7477601" cy="2826126"/>
          </a:xfrm>
          <a:prstGeom prst="rect">
            <a:avLst/>
          </a:prstGeom>
          <a:noFill/>
          <a:ln/>
        </p:spPr>
        <p:txBody>
          <a:bodyPr wrap="square" rtlCol="0" anchor="t"/>
          <a:lstStyle/>
          <a:p>
            <a:pPr marL="0" indent="0" algn="ctr">
              <a:lnSpc>
                <a:spcPts val="6561"/>
              </a:lnSpc>
              <a:buNone/>
            </a:pPr>
            <a:r>
              <a:rPr lang="en-US" sz="5249" b="1" dirty="0">
                <a:solidFill>
                  <a:srgbClr val="484237"/>
                </a:solidFill>
                <a:latin typeface="Times New Roman" panose="02020603050405020304" pitchFamily="18" charset="0"/>
                <a:ea typeface="Gelasio" pitchFamily="34" charset="-122"/>
                <a:cs typeface="Times New Roman" panose="02020603050405020304" pitchFamily="18" charset="0"/>
              </a:rPr>
              <a:t>Exploratory Data Analysis (EDA) on Healthcare Data</a:t>
            </a:r>
            <a:endParaRPr lang="en-US" sz="5249" dirty="0">
              <a:latin typeface="Times New Roman" panose="02020603050405020304" pitchFamily="18" charset="0"/>
              <a:cs typeface="Times New Roman" panose="02020603050405020304" pitchFamily="18" charset="0"/>
            </a:endParaRPr>
          </a:p>
        </p:txBody>
      </p:sp>
      <p:sp>
        <p:nvSpPr>
          <p:cNvPr id="12" name="Text 3">
            <a:extLst>
              <a:ext uri="{FF2B5EF4-FFF2-40B4-BE49-F238E27FC236}">
                <a16:creationId xmlns:a16="http://schemas.microsoft.com/office/drawing/2014/main" id="{E41E919F-3EAF-B711-E197-216955207715}"/>
              </a:ext>
            </a:extLst>
          </p:cNvPr>
          <p:cNvSpPr/>
          <p:nvPr/>
        </p:nvSpPr>
        <p:spPr>
          <a:xfrm>
            <a:off x="12638642" y="6772513"/>
            <a:ext cx="2227905" cy="1218248"/>
          </a:xfrm>
          <a:prstGeom prst="rect">
            <a:avLst/>
          </a:prstGeom>
          <a:noFill/>
          <a:ln/>
        </p:spPr>
        <p:txBody>
          <a:bodyPr wrap="none" rtlCol="0" anchor="t"/>
          <a:lstStyle/>
          <a:p>
            <a:pPr marL="0" indent="0">
              <a:lnSpc>
                <a:spcPts val="2799"/>
              </a:lnSpc>
              <a:buNone/>
            </a:pPr>
            <a:r>
              <a:rPr lang="en-US" sz="2000" dirty="0">
                <a:solidFill>
                  <a:srgbClr val="746558"/>
                </a:solidFill>
                <a:latin typeface="Times New Roman" panose="02020603050405020304" pitchFamily="18" charset="0"/>
                <a:ea typeface="Gelasio" pitchFamily="34" charset="-122"/>
                <a:cs typeface="Times New Roman" panose="02020603050405020304" pitchFamily="18" charset="0"/>
              </a:rPr>
              <a:t>Karam Singh</a:t>
            </a:r>
            <a:br>
              <a:rPr lang="en-US" sz="2000" dirty="0">
                <a:solidFill>
                  <a:srgbClr val="746558"/>
                </a:solidFill>
                <a:latin typeface="Times New Roman" panose="02020603050405020304" pitchFamily="18" charset="0"/>
                <a:ea typeface="Gelasio" pitchFamily="34" charset="-122"/>
                <a:cs typeface="Times New Roman" panose="02020603050405020304" pitchFamily="18" charset="0"/>
              </a:rPr>
            </a:br>
            <a:r>
              <a:rPr lang="en-US" sz="2000" dirty="0">
                <a:solidFill>
                  <a:srgbClr val="746558"/>
                </a:solidFill>
                <a:latin typeface="Times New Roman" panose="02020603050405020304" pitchFamily="18" charset="0"/>
                <a:ea typeface="Gelasio" pitchFamily="34" charset="-122"/>
                <a:cs typeface="Times New Roman" panose="02020603050405020304" pitchFamily="18" charset="0"/>
              </a:rPr>
              <a:t>A41105220024</a:t>
            </a:r>
          </a:p>
          <a:p>
            <a:pPr marL="0" indent="0">
              <a:lnSpc>
                <a:spcPts val="2799"/>
              </a:lnSpc>
              <a:buNone/>
            </a:pPr>
            <a:r>
              <a:rPr lang="en-US" sz="2000" dirty="0" err="1">
                <a:solidFill>
                  <a:srgbClr val="746558"/>
                </a:solidFill>
                <a:latin typeface="Times New Roman" panose="02020603050405020304" pitchFamily="18" charset="0"/>
                <a:ea typeface="Gelasio" pitchFamily="34" charset="-122"/>
                <a:cs typeface="Times New Roman" panose="02020603050405020304" pitchFamily="18" charset="0"/>
              </a:rPr>
              <a:t>B.Tech</a:t>
            </a:r>
            <a:r>
              <a:rPr lang="en-US" sz="2000" dirty="0">
                <a:solidFill>
                  <a:srgbClr val="746558"/>
                </a:solidFill>
                <a:latin typeface="Times New Roman" panose="02020603050405020304" pitchFamily="18" charset="0"/>
                <a:ea typeface="Gelasio" pitchFamily="34" charset="-122"/>
                <a:cs typeface="Times New Roman" panose="02020603050405020304" pitchFamily="18" charset="0"/>
              </a:rPr>
              <a:t> (CSE)</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2175986" y="595193"/>
            <a:ext cx="10278428" cy="1352550"/>
          </a:xfrm>
          <a:prstGeom prst="rect">
            <a:avLst/>
          </a:prstGeom>
          <a:noFill/>
          <a:ln/>
        </p:spPr>
        <p:txBody>
          <a:bodyPr wrap="square" rtlCol="0" anchor="t"/>
          <a:lstStyle/>
          <a:p>
            <a:pPr marL="0" indent="0" algn="ctr">
              <a:lnSpc>
                <a:spcPts val="5325"/>
              </a:lnSpc>
              <a:buNone/>
            </a:pPr>
            <a:r>
              <a:rPr lang="en-US" sz="5250" b="1" dirty="0">
                <a:solidFill>
                  <a:srgbClr val="484237"/>
                </a:solidFill>
                <a:latin typeface="Times New Roman" panose="02020603050405020304" pitchFamily="18" charset="0"/>
                <a:ea typeface="Gelasio" pitchFamily="34" charset="-122"/>
                <a:cs typeface="Times New Roman" panose="02020603050405020304" pitchFamily="18" charset="0"/>
              </a:rPr>
              <a:t>Visualization Techniques for Healthcare Data EDA</a:t>
            </a:r>
            <a:endParaRPr lang="en-US" sz="5250" dirty="0">
              <a:latin typeface="Times New Roman" panose="02020603050405020304" pitchFamily="18" charset="0"/>
              <a:cs typeface="Times New Roman" panose="02020603050405020304" pitchFamily="18" charset="0"/>
            </a:endParaRPr>
          </a:p>
        </p:txBody>
      </p:sp>
      <p:sp>
        <p:nvSpPr>
          <p:cNvPr id="5" name="Text 3"/>
          <p:cNvSpPr/>
          <p:nvPr/>
        </p:nvSpPr>
        <p:spPr>
          <a:xfrm>
            <a:off x="2175986" y="2234578"/>
            <a:ext cx="4875252" cy="4268362"/>
          </a:xfrm>
          <a:prstGeom prst="rect">
            <a:avLst/>
          </a:prstGeom>
          <a:noFill/>
          <a:ln/>
        </p:spPr>
        <p:txBody>
          <a:bodyPr wrap="square" rtlCol="0" anchor="t"/>
          <a:lstStyle/>
          <a:p>
            <a:pPr marL="0" indent="0" algn="just">
              <a:lnSpc>
                <a:spcPts val="2726"/>
              </a:lnSpc>
              <a:buNone/>
            </a:pPr>
            <a:r>
              <a:rPr lang="en-US" sz="2400" dirty="0">
                <a:solidFill>
                  <a:srgbClr val="746558"/>
                </a:solidFill>
                <a:latin typeface="Times New Roman" panose="02020603050405020304" pitchFamily="18" charset="0"/>
                <a:ea typeface="Gelasio" pitchFamily="34" charset="-122"/>
                <a:cs typeface="Times New Roman" panose="02020603050405020304" pitchFamily="18" charset="0"/>
              </a:rPr>
              <a:t>Visualization techniques in healthcare data EDA help in presenting complex medical information in a visually comprehensible manner. Techniques like scatter plots, heat maps, and patient journey maps offer insights into patient outcomes, disease trends, and treatment efficacy.</a:t>
            </a:r>
            <a:endParaRPr lang="en-US" sz="2400" dirty="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3"/>
          <a:stretch>
            <a:fillRect/>
          </a:stretch>
        </p:blipFill>
        <p:spPr>
          <a:xfrm>
            <a:off x="7586782" y="2234578"/>
            <a:ext cx="4875252" cy="5156346"/>
          </a:xfrm>
          <a:prstGeom prst="rect">
            <a:avLst/>
          </a:prstGeom>
        </p:spPr>
      </p:pic>
      <p:sp>
        <p:nvSpPr>
          <p:cNvPr id="8" name="Rectangle 1">
            <a:extLst>
              <a:ext uri="{FF2B5EF4-FFF2-40B4-BE49-F238E27FC236}">
                <a16:creationId xmlns:a16="http://schemas.microsoft.com/office/drawing/2014/main" id="{B67660B8-8002-A106-D74C-49A8139214CE}"/>
              </a:ext>
            </a:extLst>
          </p:cNvPr>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1" name="Picture 10">
            <a:extLst>
              <a:ext uri="{FF2B5EF4-FFF2-40B4-BE49-F238E27FC236}">
                <a16:creationId xmlns:a16="http://schemas.microsoft.com/office/drawing/2014/main" id="{EFCB0624-0A54-E202-3DD4-E81250B80044}"/>
              </a:ext>
            </a:extLst>
          </p:cNvPr>
          <p:cNvPicPr>
            <a:picLocks noChangeAspect="1"/>
          </p:cNvPicPr>
          <p:nvPr/>
        </p:nvPicPr>
        <p:blipFill rotWithShape="1">
          <a:blip r:embed="rId4">
            <a:duotone>
              <a:prstClr val="black"/>
              <a:srgbClr val="D9C3A5">
                <a:tint val="50000"/>
                <a:satMod val="180000"/>
              </a:srgbClr>
            </a:duotone>
          </a:blip>
          <a:srcRect l="4652" t="4419" r="8303" b="8798"/>
          <a:stretch/>
        </p:blipFill>
        <p:spPr>
          <a:xfrm>
            <a:off x="2175986" y="5117630"/>
            <a:ext cx="4867633" cy="227329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grpSp>
        <p:nvGrpSpPr>
          <p:cNvPr id="18" name="Group 17">
            <a:extLst>
              <a:ext uri="{FF2B5EF4-FFF2-40B4-BE49-F238E27FC236}">
                <a16:creationId xmlns:a16="http://schemas.microsoft.com/office/drawing/2014/main" id="{EF5C5851-23CA-F1A5-470B-9352A30F10BC}"/>
              </a:ext>
            </a:extLst>
          </p:cNvPr>
          <p:cNvGrpSpPr/>
          <p:nvPr/>
        </p:nvGrpSpPr>
        <p:grpSpPr>
          <a:xfrm>
            <a:off x="1286625" y="908840"/>
            <a:ext cx="12057149" cy="6411919"/>
            <a:chOff x="2037993" y="1637824"/>
            <a:chExt cx="10554414" cy="4953953"/>
          </a:xfrm>
        </p:grpSpPr>
        <p:sp>
          <p:nvSpPr>
            <p:cNvPr id="4" name="Text 2"/>
            <p:cNvSpPr/>
            <p:nvPr/>
          </p:nvSpPr>
          <p:spPr>
            <a:xfrm>
              <a:off x="2037993" y="1637824"/>
              <a:ext cx="10402133" cy="694373"/>
            </a:xfrm>
            <a:prstGeom prst="rect">
              <a:avLst/>
            </a:prstGeom>
            <a:noFill/>
            <a:ln/>
          </p:spPr>
          <p:txBody>
            <a:bodyPr wrap="none" rtlCol="0" anchor="t"/>
            <a:lstStyle/>
            <a:p>
              <a:pPr marL="0" indent="0" algn="ctr">
                <a:lnSpc>
                  <a:spcPts val="5468"/>
                </a:lnSpc>
                <a:buNone/>
              </a:pPr>
              <a:r>
                <a:rPr lang="en-US" sz="5250" b="1" dirty="0">
                  <a:solidFill>
                    <a:srgbClr val="484237"/>
                  </a:solidFill>
                  <a:latin typeface="Times New Roman" panose="02020603050405020304" pitchFamily="18" charset="0"/>
                  <a:ea typeface="Gelasio" pitchFamily="34" charset="-122"/>
                  <a:cs typeface="Times New Roman" panose="02020603050405020304" pitchFamily="18" charset="0"/>
                </a:rPr>
                <a:t>Statistical Analysis in Healthcare EDA</a:t>
              </a:r>
              <a:endParaRPr lang="en-US" sz="5250" dirty="0">
                <a:latin typeface="Times New Roman" panose="02020603050405020304" pitchFamily="18" charset="0"/>
                <a:cs typeface="Times New Roman" panose="02020603050405020304" pitchFamily="18" charset="0"/>
              </a:endParaRPr>
            </a:p>
          </p:txBody>
        </p:sp>
        <p:sp>
          <p:nvSpPr>
            <p:cNvPr id="5" name="Shape 3"/>
            <p:cNvSpPr/>
            <p:nvPr/>
          </p:nvSpPr>
          <p:spPr>
            <a:xfrm>
              <a:off x="2037993" y="3005733"/>
              <a:ext cx="388739" cy="388739"/>
            </a:xfrm>
            <a:prstGeom prst="roundRect">
              <a:avLst>
                <a:gd name="adj" fmla="val 34295"/>
              </a:avLst>
            </a:prstGeom>
            <a:solidFill>
              <a:srgbClr val="EFE7D6"/>
            </a:solidFill>
            <a:ln/>
          </p:spPr>
        </p:sp>
        <p:sp>
          <p:nvSpPr>
            <p:cNvPr id="6" name="Text 4"/>
            <p:cNvSpPr/>
            <p:nvPr/>
          </p:nvSpPr>
          <p:spPr>
            <a:xfrm>
              <a:off x="2648903" y="3026450"/>
              <a:ext cx="2872859"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Descriptive Statistics</a:t>
              </a:r>
              <a:endParaRPr lang="en-US" sz="2400" dirty="0">
                <a:latin typeface="Times New Roman" panose="02020603050405020304" pitchFamily="18" charset="0"/>
                <a:cs typeface="Times New Roman" panose="02020603050405020304" pitchFamily="18" charset="0"/>
              </a:endParaRPr>
            </a:p>
          </p:txBody>
        </p:sp>
        <p:sp>
          <p:nvSpPr>
            <p:cNvPr id="7" name="Text 5"/>
            <p:cNvSpPr/>
            <p:nvPr/>
          </p:nvSpPr>
          <p:spPr>
            <a:xfrm>
              <a:off x="2648903" y="3506867"/>
              <a:ext cx="4555212" cy="1066205"/>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Summarizing and describing healthcare data using measures like mean, median, and standard deviation.</a:t>
              </a:r>
              <a:endParaRPr lang="en-US" dirty="0">
                <a:latin typeface="Times New Roman" panose="02020603050405020304" pitchFamily="18" charset="0"/>
                <a:cs typeface="Times New Roman" panose="02020603050405020304" pitchFamily="18" charset="0"/>
              </a:endParaRPr>
            </a:p>
          </p:txBody>
        </p:sp>
        <p:sp>
          <p:nvSpPr>
            <p:cNvPr id="8" name="Shape 6"/>
            <p:cNvSpPr/>
            <p:nvPr/>
          </p:nvSpPr>
          <p:spPr>
            <a:xfrm>
              <a:off x="7426285" y="3005733"/>
              <a:ext cx="388739" cy="388739"/>
            </a:xfrm>
            <a:prstGeom prst="roundRect">
              <a:avLst>
                <a:gd name="adj" fmla="val 34295"/>
              </a:avLst>
            </a:prstGeom>
            <a:solidFill>
              <a:srgbClr val="EFE7D6"/>
            </a:solidFill>
            <a:ln/>
          </p:spPr>
        </p:sp>
        <p:sp>
          <p:nvSpPr>
            <p:cNvPr id="9" name="Text 7"/>
            <p:cNvSpPr/>
            <p:nvPr/>
          </p:nvSpPr>
          <p:spPr>
            <a:xfrm>
              <a:off x="8037195" y="3026450"/>
              <a:ext cx="2789396"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Inferential Statistics</a:t>
              </a:r>
              <a:endParaRPr lang="en-US" sz="2400" dirty="0">
                <a:latin typeface="Times New Roman" panose="02020603050405020304" pitchFamily="18" charset="0"/>
                <a:cs typeface="Times New Roman" panose="02020603050405020304" pitchFamily="18" charset="0"/>
              </a:endParaRPr>
            </a:p>
          </p:txBody>
        </p:sp>
        <p:sp>
          <p:nvSpPr>
            <p:cNvPr id="10" name="Text 8"/>
            <p:cNvSpPr/>
            <p:nvPr/>
          </p:nvSpPr>
          <p:spPr>
            <a:xfrm>
              <a:off x="8037195" y="3506867"/>
              <a:ext cx="4555212" cy="1066205"/>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Using sample data to make inferences or predictions about larger populations in healthcare research.</a:t>
              </a:r>
              <a:endParaRPr lang="en-US" dirty="0">
                <a:latin typeface="Times New Roman" panose="02020603050405020304" pitchFamily="18" charset="0"/>
                <a:cs typeface="Times New Roman" panose="02020603050405020304" pitchFamily="18" charset="0"/>
              </a:endParaRPr>
            </a:p>
          </p:txBody>
        </p:sp>
        <p:sp>
          <p:nvSpPr>
            <p:cNvPr id="11" name="Shape 9"/>
            <p:cNvSpPr/>
            <p:nvPr/>
          </p:nvSpPr>
          <p:spPr>
            <a:xfrm>
              <a:off x="2037993" y="5024438"/>
              <a:ext cx="388739" cy="388739"/>
            </a:xfrm>
            <a:prstGeom prst="roundRect">
              <a:avLst>
                <a:gd name="adj" fmla="val 34295"/>
              </a:avLst>
            </a:prstGeom>
            <a:solidFill>
              <a:srgbClr val="EFE7D6"/>
            </a:solidFill>
            <a:ln/>
          </p:spPr>
        </p:sp>
        <p:sp>
          <p:nvSpPr>
            <p:cNvPr id="12" name="Text 10"/>
            <p:cNvSpPr/>
            <p:nvPr/>
          </p:nvSpPr>
          <p:spPr>
            <a:xfrm>
              <a:off x="2648903" y="5045154"/>
              <a:ext cx="2777490"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Hypothesis Testing</a:t>
              </a:r>
              <a:endParaRPr lang="en-US" sz="2400" dirty="0">
                <a:latin typeface="Times New Roman" panose="02020603050405020304" pitchFamily="18" charset="0"/>
                <a:cs typeface="Times New Roman" panose="02020603050405020304" pitchFamily="18" charset="0"/>
              </a:endParaRPr>
            </a:p>
          </p:txBody>
        </p:sp>
        <p:sp>
          <p:nvSpPr>
            <p:cNvPr id="13" name="Text 11"/>
            <p:cNvSpPr/>
            <p:nvPr/>
          </p:nvSpPr>
          <p:spPr>
            <a:xfrm>
              <a:off x="2648903" y="5525572"/>
              <a:ext cx="4555212" cy="710803"/>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Evaluating the significance of relationships and effects in healthcare data analysis.</a:t>
              </a:r>
              <a:endParaRPr lang="en-US" dirty="0">
                <a:latin typeface="Times New Roman" panose="02020603050405020304" pitchFamily="18" charset="0"/>
                <a:cs typeface="Times New Roman" panose="02020603050405020304" pitchFamily="18" charset="0"/>
              </a:endParaRPr>
            </a:p>
          </p:txBody>
        </p:sp>
        <p:sp>
          <p:nvSpPr>
            <p:cNvPr id="14" name="Shape 12"/>
            <p:cNvSpPr/>
            <p:nvPr/>
          </p:nvSpPr>
          <p:spPr>
            <a:xfrm>
              <a:off x="7426285" y="5024438"/>
              <a:ext cx="388739" cy="388739"/>
            </a:xfrm>
            <a:prstGeom prst="roundRect">
              <a:avLst>
                <a:gd name="adj" fmla="val 34295"/>
              </a:avLst>
            </a:prstGeom>
            <a:solidFill>
              <a:srgbClr val="EFE7D6"/>
            </a:solidFill>
            <a:ln/>
          </p:spPr>
        </p:sp>
        <p:sp>
          <p:nvSpPr>
            <p:cNvPr id="15" name="Text 13"/>
            <p:cNvSpPr/>
            <p:nvPr/>
          </p:nvSpPr>
          <p:spPr>
            <a:xfrm>
              <a:off x="8037195" y="5045154"/>
              <a:ext cx="2777490"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Regression Analysis</a:t>
              </a:r>
              <a:endParaRPr lang="en-US" sz="2400" dirty="0">
                <a:latin typeface="Times New Roman" panose="02020603050405020304" pitchFamily="18" charset="0"/>
                <a:cs typeface="Times New Roman" panose="02020603050405020304" pitchFamily="18" charset="0"/>
              </a:endParaRPr>
            </a:p>
          </p:txBody>
        </p:sp>
        <p:sp>
          <p:nvSpPr>
            <p:cNvPr id="16" name="Text 14"/>
            <p:cNvSpPr/>
            <p:nvPr/>
          </p:nvSpPr>
          <p:spPr>
            <a:xfrm>
              <a:off x="8037195" y="5525572"/>
              <a:ext cx="4555212" cy="1066205"/>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Examining the relationship between a dependent variable and one or more independent variables in healthcare datasets.</a:t>
              </a:r>
              <a:endParaRPr 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8810536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17325" y="847963"/>
            <a:ext cx="7682151" cy="1218248"/>
          </a:xfrm>
          <a:prstGeom prst="rect">
            <a:avLst/>
          </a:prstGeom>
          <a:noFill/>
          <a:ln/>
        </p:spPr>
        <p:txBody>
          <a:bodyPr wrap="square" rtlCol="0" anchor="t"/>
          <a:lstStyle/>
          <a:p>
            <a:pPr marL="0" indent="0" algn="ctr">
              <a:lnSpc>
                <a:spcPts val="4797"/>
              </a:lnSpc>
              <a:buNone/>
            </a:pPr>
            <a:r>
              <a:rPr lang="en-US" sz="5250" b="1" dirty="0">
                <a:solidFill>
                  <a:srgbClr val="484237"/>
                </a:solidFill>
                <a:latin typeface="Times New Roman" panose="02020603050405020304" pitchFamily="18" charset="0"/>
                <a:ea typeface="Gelasio" pitchFamily="34" charset="-122"/>
                <a:cs typeface="Times New Roman" panose="02020603050405020304" pitchFamily="18" charset="0"/>
              </a:rPr>
              <a:t>Ethical Considerations in Healthcare Data Analysis</a:t>
            </a:r>
            <a:endParaRPr lang="en-US" sz="5250" dirty="0">
              <a:latin typeface="Times New Roman" panose="02020603050405020304" pitchFamily="18" charset="0"/>
              <a:cs typeface="Times New Roman" panose="02020603050405020304" pitchFamily="18" charset="0"/>
            </a:endParaRPr>
          </a:p>
        </p:txBody>
      </p:sp>
      <p:grpSp>
        <p:nvGrpSpPr>
          <p:cNvPr id="11" name="Group 10">
            <a:extLst>
              <a:ext uri="{FF2B5EF4-FFF2-40B4-BE49-F238E27FC236}">
                <a16:creationId xmlns:a16="http://schemas.microsoft.com/office/drawing/2014/main" id="{D0224B06-97CF-85D9-D143-4CF73BF9A1F5}"/>
              </a:ext>
            </a:extLst>
          </p:cNvPr>
          <p:cNvGrpSpPr/>
          <p:nvPr/>
        </p:nvGrpSpPr>
        <p:grpSpPr>
          <a:xfrm>
            <a:off x="6217324" y="2358509"/>
            <a:ext cx="7682152" cy="4046250"/>
            <a:chOff x="6217324" y="2358509"/>
            <a:chExt cx="7682152" cy="4046250"/>
          </a:xfrm>
        </p:grpSpPr>
        <p:sp>
          <p:nvSpPr>
            <p:cNvPr id="6" name="Text 3"/>
            <p:cNvSpPr/>
            <p:nvPr/>
          </p:nvSpPr>
          <p:spPr>
            <a:xfrm>
              <a:off x="6217325" y="2358509"/>
              <a:ext cx="7682151" cy="1247299"/>
            </a:xfrm>
            <a:prstGeom prst="rect">
              <a:avLst/>
            </a:prstGeom>
            <a:noFill/>
            <a:ln/>
          </p:spPr>
          <p:txBody>
            <a:bodyPr wrap="square" rtlCol="0" anchor="t"/>
            <a:lstStyle/>
            <a:p>
              <a:pPr marL="0" indent="0">
                <a:lnSpc>
                  <a:spcPts val="2456"/>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Ethical considerations in healthcare data analysis are crucial for ensuring patient privacy and confidentiality. It's important to address issues of data security, informed consent, and responsible data usage. Healthcare professionals must navigate the ethical implications of utilizing sensitive patient information for research and analysis.</a:t>
              </a:r>
              <a:endParaRPr lang="en-US" dirty="0">
                <a:latin typeface="Times New Roman" panose="02020603050405020304" pitchFamily="18" charset="0"/>
                <a:cs typeface="Times New Roman" panose="02020603050405020304" pitchFamily="18" charset="0"/>
              </a:endParaRPr>
            </a:p>
          </p:txBody>
        </p:sp>
        <p:sp>
          <p:nvSpPr>
            <p:cNvPr id="7" name="Text 4"/>
            <p:cNvSpPr/>
            <p:nvPr/>
          </p:nvSpPr>
          <p:spPr>
            <a:xfrm>
              <a:off x="6217324" y="4044196"/>
              <a:ext cx="7682151" cy="1247299"/>
            </a:xfrm>
            <a:prstGeom prst="rect">
              <a:avLst/>
            </a:prstGeom>
            <a:noFill/>
            <a:ln/>
          </p:spPr>
          <p:txBody>
            <a:bodyPr wrap="square" rtlCol="0" anchor="t"/>
            <a:lstStyle/>
            <a:p>
              <a:pPr marL="0" indent="0">
                <a:lnSpc>
                  <a:spcPts val="2456"/>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Transparency and accountability are key in ethical data analysis, ensuring that algorithms and models are fair and unbiased. Ethical considerations also extend to the responsible dissemination of findings to protect the well-being of individuals and communities.</a:t>
              </a:r>
              <a:endParaRPr lang="en-US" dirty="0">
                <a:latin typeface="Times New Roman" panose="02020603050405020304" pitchFamily="18" charset="0"/>
                <a:cs typeface="Times New Roman" panose="02020603050405020304" pitchFamily="18" charset="0"/>
              </a:endParaRPr>
            </a:p>
          </p:txBody>
        </p:sp>
        <p:sp>
          <p:nvSpPr>
            <p:cNvPr id="8" name="Text 5"/>
            <p:cNvSpPr/>
            <p:nvPr/>
          </p:nvSpPr>
          <p:spPr>
            <a:xfrm>
              <a:off x="6217325" y="5469285"/>
              <a:ext cx="7682151" cy="935474"/>
            </a:xfrm>
            <a:prstGeom prst="rect">
              <a:avLst/>
            </a:prstGeom>
            <a:noFill/>
            <a:ln/>
          </p:spPr>
          <p:txBody>
            <a:bodyPr wrap="square" rtlCol="0" anchor="t"/>
            <a:lstStyle/>
            <a:p>
              <a:pPr marL="0" indent="0">
                <a:lnSpc>
                  <a:spcPts val="2456"/>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It's essential to consider the potential impact of data misuse and prioritize patient autonomy and trust. Ethical frameworks guide decisions in handling healthcare data, promoting integrity and ethical responsibility in data analysis and decision-making.</a:t>
              </a:r>
              <a:endParaRPr lang="en-US"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324140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2037993" y="916305"/>
            <a:ext cx="10554414" cy="1388745"/>
          </a:xfrm>
          <a:prstGeom prst="rect">
            <a:avLst/>
          </a:prstGeom>
          <a:noFill/>
          <a:ln/>
        </p:spPr>
        <p:txBody>
          <a:bodyPr wrap="square" rtlCol="0" anchor="t"/>
          <a:lstStyle/>
          <a:p>
            <a:pPr marL="0" indent="0" algn="ctr">
              <a:lnSpc>
                <a:spcPts val="5468"/>
              </a:lnSpc>
              <a:buNone/>
            </a:pPr>
            <a:r>
              <a:rPr lang="en-US" sz="5250" b="1" dirty="0">
                <a:solidFill>
                  <a:srgbClr val="484237"/>
                </a:solidFill>
                <a:latin typeface="Times New Roman" panose="02020603050405020304" pitchFamily="18" charset="0"/>
                <a:ea typeface="Gelasio" pitchFamily="34" charset="-122"/>
                <a:cs typeface="Times New Roman" panose="02020603050405020304" pitchFamily="18" charset="0"/>
              </a:rPr>
              <a:t>Case Studies: EDA in Healthcare Success Stories</a:t>
            </a:r>
            <a:endParaRPr lang="en-US" sz="5250" dirty="0">
              <a:latin typeface="Times New Roman" panose="02020603050405020304" pitchFamily="18" charset="0"/>
              <a:cs typeface="Times New Roman" panose="02020603050405020304" pitchFamily="18" charset="0"/>
            </a:endParaRPr>
          </a:p>
        </p:txBody>
      </p:sp>
      <p:pic>
        <p:nvPicPr>
          <p:cNvPr id="5" name="Image 0" descr="preencoded.png"/>
          <p:cNvPicPr>
            <a:picLocks noChangeAspect="1"/>
          </p:cNvPicPr>
          <p:nvPr/>
        </p:nvPicPr>
        <p:blipFill>
          <a:blip r:embed="rId3"/>
          <a:stretch>
            <a:fillRect/>
          </a:stretch>
        </p:blipFill>
        <p:spPr>
          <a:xfrm>
            <a:off x="2037993" y="2749391"/>
            <a:ext cx="3295888" cy="2036921"/>
          </a:xfrm>
          <a:prstGeom prst="rect">
            <a:avLst/>
          </a:prstGeom>
        </p:spPr>
      </p:pic>
      <p:sp>
        <p:nvSpPr>
          <p:cNvPr id="6" name="Text 3"/>
          <p:cNvSpPr/>
          <p:nvPr/>
        </p:nvSpPr>
        <p:spPr>
          <a:xfrm>
            <a:off x="2037993" y="5063966"/>
            <a:ext cx="3295888" cy="694373"/>
          </a:xfrm>
          <a:prstGeom prst="rect">
            <a:avLst/>
          </a:prstGeom>
          <a:noFill/>
          <a:ln/>
        </p:spPr>
        <p:txBody>
          <a:bodyPr wrap="square" rtlCol="0" anchor="t"/>
          <a:lstStyle/>
          <a:p>
            <a:pPr marL="0" indent="0" algn="l">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Collaborative Healthcare Analysis</a:t>
            </a:r>
            <a:endParaRPr lang="en-US" sz="2400" dirty="0">
              <a:latin typeface="Times New Roman" panose="02020603050405020304" pitchFamily="18" charset="0"/>
              <a:cs typeface="Times New Roman" panose="02020603050405020304" pitchFamily="18" charset="0"/>
            </a:endParaRPr>
          </a:p>
        </p:txBody>
      </p:sp>
      <p:sp>
        <p:nvSpPr>
          <p:cNvPr id="7" name="Text 4"/>
          <p:cNvSpPr/>
          <p:nvPr/>
        </p:nvSpPr>
        <p:spPr>
          <a:xfrm>
            <a:off x="2037993" y="5891570"/>
            <a:ext cx="3295888" cy="1421606"/>
          </a:xfrm>
          <a:prstGeom prst="rect">
            <a:avLst/>
          </a:prstGeom>
          <a:noFill/>
          <a:ln/>
        </p:spPr>
        <p:txBody>
          <a:bodyPr wrap="square" rtlCol="0" anchor="t"/>
          <a:lstStyle/>
          <a:p>
            <a:pPr marL="0" indent="0" algn="l">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A dedicated medical team discussing innovative EDA approaches for improved patient outcomes.</a:t>
            </a:r>
            <a:endParaRPr lang="en-US" dirty="0">
              <a:latin typeface="Times New Roman" panose="02020603050405020304" pitchFamily="18" charset="0"/>
              <a:cs typeface="Times New Roman" panose="02020603050405020304" pitchFamily="18" charset="0"/>
            </a:endParaRPr>
          </a:p>
        </p:txBody>
      </p:sp>
      <p:pic>
        <p:nvPicPr>
          <p:cNvPr id="8" name="Image 1" descr="preencoded.png"/>
          <p:cNvPicPr>
            <a:picLocks noChangeAspect="1"/>
          </p:cNvPicPr>
          <p:nvPr/>
        </p:nvPicPr>
        <p:blipFill>
          <a:blip r:embed="rId4"/>
          <a:stretch>
            <a:fillRect/>
          </a:stretch>
        </p:blipFill>
        <p:spPr>
          <a:xfrm>
            <a:off x="5667137" y="2749391"/>
            <a:ext cx="3296007" cy="2037040"/>
          </a:xfrm>
          <a:prstGeom prst="rect">
            <a:avLst/>
          </a:prstGeom>
        </p:spPr>
      </p:pic>
      <p:sp>
        <p:nvSpPr>
          <p:cNvPr id="9" name="Text 5"/>
          <p:cNvSpPr/>
          <p:nvPr/>
        </p:nvSpPr>
        <p:spPr>
          <a:xfrm>
            <a:off x="5667137" y="5064085"/>
            <a:ext cx="3296007" cy="694373"/>
          </a:xfrm>
          <a:prstGeom prst="rect">
            <a:avLst/>
          </a:prstGeom>
          <a:noFill/>
          <a:ln/>
        </p:spPr>
        <p:txBody>
          <a:bodyPr wrap="square" rtlCol="0" anchor="t"/>
          <a:lstStyle/>
          <a:p>
            <a:pPr marL="0" indent="0" algn="l">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Visualizing Healthcare Data</a:t>
            </a:r>
            <a:endParaRPr lang="en-US" sz="2400" dirty="0">
              <a:latin typeface="Times New Roman" panose="02020603050405020304" pitchFamily="18" charset="0"/>
              <a:cs typeface="Times New Roman" panose="02020603050405020304" pitchFamily="18" charset="0"/>
            </a:endParaRPr>
          </a:p>
        </p:txBody>
      </p:sp>
      <p:sp>
        <p:nvSpPr>
          <p:cNvPr id="10" name="Text 6"/>
          <p:cNvSpPr/>
          <p:nvPr/>
        </p:nvSpPr>
        <p:spPr>
          <a:xfrm>
            <a:off x="5667137" y="5891689"/>
            <a:ext cx="3296007" cy="1421606"/>
          </a:xfrm>
          <a:prstGeom prst="rect">
            <a:avLst/>
          </a:prstGeom>
          <a:noFill/>
          <a:ln/>
        </p:spPr>
        <p:txBody>
          <a:bodyPr wrap="square" rtlCol="0" anchor="t"/>
          <a:lstStyle/>
          <a:p>
            <a:pPr marL="0" indent="0" algn="l">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Data visualization leading to actionable insights, ultimately enhancing patient care and treatment.</a:t>
            </a:r>
            <a:endParaRPr lang="en-US" dirty="0">
              <a:latin typeface="Times New Roman" panose="02020603050405020304" pitchFamily="18" charset="0"/>
              <a:cs typeface="Times New Roman" panose="02020603050405020304" pitchFamily="18" charset="0"/>
            </a:endParaRPr>
          </a:p>
        </p:txBody>
      </p:sp>
      <p:pic>
        <p:nvPicPr>
          <p:cNvPr id="11" name="Image 2" descr="preencoded.png"/>
          <p:cNvPicPr>
            <a:picLocks noChangeAspect="1"/>
          </p:cNvPicPr>
          <p:nvPr/>
        </p:nvPicPr>
        <p:blipFill>
          <a:blip r:embed="rId5"/>
          <a:stretch>
            <a:fillRect/>
          </a:stretch>
        </p:blipFill>
        <p:spPr>
          <a:xfrm>
            <a:off x="9296400" y="2749391"/>
            <a:ext cx="3296007" cy="2037040"/>
          </a:xfrm>
          <a:prstGeom prst="rect">
            <a:avLst/>
          </a:prstGeom>
        </p:spPr>
      </p:pic>
      <p:sp>
        <p:nvSpPr>
          <p:cNvPr id="12" name="Text 7"/>
          <p:cNvSpPr/>
          <p:nvPr/>
        </p:nvSpPr>
        <p:spPr>
          <a:xfrm>
            <a:off x="9296400" y="5064085"/>
            <a:ext cx="3296007" cy="694373"/>
          </a:xfrm>
          <a:prstGeom prst="rect">
            <a:avLst/>
          </a:prstGeom>
          <a:noFill/>
          <a:ln/>
        </p:spPr>
        <p:txBody>
          <a:bodyPr wrap="square" rtlCol="0" anchor="t"/>
          <a:lstStyle/>
          <a:p>
            <a:pPr marL="0" indent="0" algn="l">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Diversity in Data Analysis</a:t>
            </a:r>
            <a:endParaRPr lang="en-US" sz="2400" dirty="0">
              <a:latin typeface="Times New Roman" panose="02020603050405020304" pitchFamily="18" charset="0"/>
              <a:cs typeface="Times New Roman" panose="02020603050405020304" pitchFamily="18" charset="0"/>
            </a:endParaRPr>
          </a:p>
        </p:txBody>
      </p:sp>
      <p:sp>
        <p:nvSpPr>
          <p:cNvPr id="13" name="Text 8"/>
          <p:cNvSpPr/>
          <p:nvPr/>
        </p:nvSpPr>
        <p:spPr>
          <a:xfrm>
            <a:off x="9296400" y="5891689"/>
            <a:ext cx="3296007" cy="1421606"/>
          </a:xfrm>
          <a:prstGeom prst="rect">
            <a:avLst/>
          </a:prstGeom>
          <a:noFill/>
          <a:ln/>
        </p:spPr>
        <p:txBody>
          <a:bodyPr wrap="square" rtlCol="0" anchor="t"/>
          <a:lstStyle/>
          <a:p>
            <a:pPr marL="0" indent="0" algn="l">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A diverse group of healthcare professionals collaboratively analyzing data to uncover valuable insights.</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2037993" y="932610"/>
            <a:ext cx="10554414" cy="1388745"/>
          </a:xfrm>
          <a:prstGeom prst="rect">
            <a:avLst/>
          </a:prstGeom>
          <a:noFill/>
          <a:ln/>
        </p:spPr>
        <p:txBody>
          <a:bodyPr wrap="square" rtlCol="0" anchor="t"/>
          <a:lstStyle/>
          <a:p>
            <a:pPr marL="0" indent="0" algn="ctr">
              <a:lnSpc>
                <a:spcPts val="5468"/>
              </a:lnSpc>
              <a:buNone/>
            </a:pPr>
            <a:r>
              <a:rPr lang="en-US" sz="5250" b="1" dirty="0">
                <a:solidFill>
                  <a:srgbClr val="484237"/>
                </a:solidFill>
                <a:latin typeface="Times New Roman" panose="02020603050405020304" pitchFamily="18" charset="0"/>
                <a:ea typeface="Gelasio" pitchFamily="34" charset="-122"/>
                <a:cs typeface="Times New Roman" panose="02020603050405020304" pitchFamily="18" charset="0"/>
              </a:rPr>
              <a:t>Conclusion and Future of EDA in Healthcare</a:t>
            </a:r>
            <a:endParaRPr lang="en-US" sz="5250" dirty="0">
              <a:latin typeface="Times New Roman" panose="02020603050405020304" pitchFamily="18" charset="0"/>
              <a:cs typeface="Times New Roman" panose="02020603050405020304" pitchFamily="18" charset="0"/>
            </a:endParaRPr>
          </a:p>
        </p:txBody>
      </p:sp>
      <p:grpSp>
        <p:nvGrpSpPr>
          <p:cNvPr id="13" name="Group 12">
            <a:extLst>
              <a:ext uri="{FF2B5EF4-FFF2-40B4-BE49-F238E27FC236}">
                <a16:creationId xmlns:a16="http://schemas.microsoft.com/office/drawing/2014/main" id="{023CE810-5B44-2FD1-1C84-FF4EB3AD3CA5}"/>
              </a:ext>
            </a:extLst>
          </p:cNvPr>
          <p:cNvGrpSpPr/>
          <p:nvPr/>
        </p:nvGrpSpPr>
        <p:grpSpPr>
          <a:xfrm>
            <a:off x="8551877" y="2807374"/>
            <a:ext cx="5006221" cy="2312364"/>
            <a:chOff x="2037993" y="3713798"/>
            <a:chExt cx="5006221" cy="2312364"/>
          </a:xfrm>
        </p:grpSpPr>
        <p:sp>
          <p:nvSpPr>
            <p:cNvPr id="5" name="Text 3"/>
            <p:cNvSpPr/>
            <p:nvPr/>
          </p:nvSpPr>
          <p:spPr>
            <a:xfrm>
              <a:off x="2037993" y="3713798"/>
              <a:ext cx="3998119"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Advancements in Technology</a:t>
              </a:r>
              <a:endParaRPr lang="en-US" sz="2400" dirty="0">
                <a:latin typeface="Times New Roman" panose="02020603050405020304" pitchFamily="18" charset="0"/>
                <a:cs typeface="Times New Roman" panose="02020603050405020304" pitchFamily="18" charset="0"/>
              </a:endParaRPr>
            </a:p>
          </p:txBody>
        </p:sp>
        <p:sp>
          <p:nvSpPr>
            <p:cNvPr id="6" name="Text 4"/>
            <p:cNvSpPr/>
            <p:nvPr/>
          </p:nvSpPr>
          <p:spPr>
            <a:xfrm>
              <a:off x="2037993" y="4249154"/>
              <a:ext cx="5006221" cy="1066205"/>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The future of EDA in healthcare will be shaped by advances in technology, including AI and machine learning.</a:t>
              </a:r>
              <a:endParaRPr lang="en-US" dirty="0">
                <a:latin typeface="Times New Roman" panose="02020603050405020304" pitchFamily="18" charset="0"/>
                <a:cs typeface="Times New Roman" panose="02020603050405020304" pitchFamily="18" charset="0"/>
              </a:endParaRPr>
            </a:p>
          </p:txBody>
        </p:sp>
        <p:sp>
          <p:nvSpPr>
            <p:cNvPr id="7" name="Text 5"/>
            <p:cNvSpPr/>
            <p:nvPr/>
          </p:nvSpPr>
          <p:spPr>
            <a:xfrm>
              <a:off x="2037993" y="5315359"/>
              <a:ext cx="5006221" cy="710803"/>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These technologies will enable deeper insights and more accurate analysis of complex healthcare data.</a:t>
              </a:r>
              <a:endParaRPr lang="en-US" dirty="0">
                <a:latin typeface="Times New Roman" panose="02020603050405020304" pitchFamily="18" charset="0"/>
                <a:cs typeface="Times New Roman" panose="02020603050405020304" pitchFamily="18" charset="0"/>
              </a:endParaRPr>
            </a:p>
          </p:txBody>
        </p:sp>
      </p:grpSp>
      <p:grpSp>
        <p:nvGrpSpPr>
          <p:cNvPr id="12" name="Group 11">
            <a:extLst>
              <a:ext uri="{FF2B5EF4-FFF2-40B4-BE49-F238E27FC236}">
                <a16:creationId xmlns:a16="http://schemas.microsoft.com/office/drawing/2014/main" id="{6806C81E-A461-05D1-4C8B-A33559663939}"/>
              </a:ext>
            </a:extLst>
          </p:cNvPr>
          <p:cNvGrpSpPr/>
          <p:nvPr/>
        </p:nvGrpSpPr>
        <p:grpSpPr>
          <a:xfrm>
            <a:off x="8541664" y="5371852"/>
            <a:ext cx="5016434" cy="2346364"/>
            <a:chOff x="7593806" y="3713798"/>
            <a:chExt cx="5016434" cy="2346364"/>
          </a:xfrm>
        </p:grpSpPr>
        <p:sp>
          <p:nvSpPr>
            <p:cNvPr id="8" name="Text 6"/>
            <p:cNvSpPr/>
            <p:nvPr/>
          </p:nvSpPr>
          <p:spPr>
            <a:xfrm>
              <a:off x="7593806" y="3713798"/>
              <a:ext cx="2777490"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Ethical Implications</a:t>
              </a:r>
              <a:endParaRPr lang="en-US" sz="2400" dirty="0">
                <a:latin typeface="Times New Roman" panose="02020603050405020304" pitchFamily="18" charset="0"/>
                <a:cs typeface="Times New Roman" panose="02020603050405020304" pitchFamily="18" charset="0"/>
              </a:endParaRPr>
            </a:p>
          </p:txBody>
        </p:sp>
        <p:sp>
          <p:nvSpPr>
            <p:cNvPr id="9" name="Text 7"/>
            <p:cNvSpPr/>
            <p:nvPr/>
          </p:nvSpPr>
          <p:spPr>
            <a:xfrm>
              <a:off x="7593806" y="4250059"/>
              <a:ext cx="5006221" cy="1066205"/>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As EDA becomes more sophisticated, ethical considerations regarding patient privacy and data security will need careful navigation.</a:t>
              </a:r>
              <a:endParaRPr lang="en-US" dirty="0">
                <a:latin typeface="Times New Roman" panose="02020603050405020304" pitchFamily="18" charset="0"/>
                <a:cs typeface="Times New Roman" panose="02020603050405020304" pitchFamily="18" charset="0"/>
              </a:endParaRPr>
            </a:p>
          </p:txBody>
        </p:sp>
        <p:sp>
          <p:nvSpPr>
            <p:cNvPr id="10" name="Text 8"/>
            <p:cNvSpPr/>
            <p:nvPr/>
          </p:nvSpPr>
          <p:spPr>
            <a:xfrm>
              <a:off x="7604019" y="5349359"/>
              <a:ext cx="5006221" cy="710803"/>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Regulations and guidelines will play a crucial role in ensuring responsible use of healthcare data.</a:t>
              </a:r>
              <a:endParaRPr lang="en-US" dirty="0">
                <a:latin typeface="Times New Roman" panose="02020603050405020304" pitchFamily="18" charset="0"/>
                <a:cs typeface="Times New Roman" panose="02020603050405020304" pitchFamily="18" charset="0"/>
              </a:endParaRPr>
            </a:p>
          </p:txBody>
        </p:sp>
      </p:grpSp>
      <p:sp>
        <p:nvSpPr>
          <p:cNvPr id="14" name="Text 4">
            <a:extLst>
              <a:ext uri="{FF2B5EF4-FFF2-40B4-BE49-F238E27FC236}">
                <a16:creationId xmlns:a16="http://schemas.microsoft.com/office/drawing/2014/main" id="{599A5BDF-8C19-20A1-5796-BEAB89385E3D}"/>
              </a:ext>
            </a:extLst>
          </p:cNvPr>
          <p:cNvSpPr/>
          <p:nvPr/>
        </p:nvSpPr>
        <p:spPr>
          <a:xfrm>
            <a:off x="670860" y="2754096"/>
            <a:ext cx="7444261" cy="5043800"/>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The exploratory data analysis on healthcare data has provided valuable insights and implications for the healthcare industry. The key findings are as follows:</a:t>
            </a:r>
          </a:p>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1. Demographic Analysis: The analysis revealed important demographic trends, such as the aging population and the increasing prevalence of chronic diseases.</a:t>
            </a:r>
          </a:p>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2. Disease Patterns: The analysis identified patterns in the occurrence and distribution of diseases, highlighting areas of concern and potential interventions.</a:t>
            </a:r>
          </a:p>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3. Healthcare Access: The analysis shed light on disparities in healthcare access, particularly in underserved communities. </a:t>
            </a:r>
          </a:p>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These findings have significant implications for healthcare providers, policymakers, and researchers. They can inform decision-making processes, resource allocation, and the development of targeted interventions to improve healthcare outcomes and address healthcare disparities.</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2803"/>
            <a:ext cx="14630400" cy="8229600"/>
          </a:xfrm>
          <a:prstGeom prst="rect">
            <a:avLst/>
          </a:prstGeom>
          <a:solidFill>
            <a:srgbClr val="F9F6F0"/>
          </a:solidFill>
          <a:ln/>
        </p:spPr>
      </p:sp>
      <p:sp>
        <p:nvSpPr>
          <p:cNvPr id="4" name="Text 2">
            <a:extLst>
              <a:ext uri="{FF2B5EF4-FFF2-40B4-BE49-F238E27FC236}">
                <a16:creationId xmlns:a16="http://schemas.microsoft.com/office/drawing/2014/main" id="{A4F45D7B-1C26-5B2E-6128-C326E4A6D85C}"/>
              </a:ext>
            </a:extLst>
          </p:cNvPr>
          <p:cNvSpPr/>
          <p:nvPr/>
        </p:nvSpPr>
        <p:spPr>
          <a:xfrm>
            <a:off x="965321" y="2113559"/>
            <a:ext cx="9042159" cy="4008466"/>
          </a:xfrm>
          <a:prstGeom prst="rect">
            <a:avLst/>
          </a:prstGeom>
          <a:noFill/>
          <a:ln/>
        </p:spPr>
        <p:txBody>
          <a:bodyPr wrap="square" rtlCol="0" anchor="t"/>
          <a:lstStyle/>
          <a:p>
            <a:pPr marL="0" indent="0" algn="ctr">
              <a:lnSpc>
                <a:spcPts val="5017"/>
              </a:lnSpc>
              <a:buNone/>
            </a:pPr>
            <a:r>
              <a:rPr lang="en-US" sz="5250" b="1" dirty="0">
                <a:solidFill>
                  <a:srgbClr val="484237"/>
                </a:solidFill>
                <a:latin typeface="Times New Roman" panose="02020603050405020304" pitchFamily="18" charset="0"/>
                <a:ea typeface="Alexandria" pitchFamily="34" charset="-122"/>
                <a:cs typeface="Times New Roman" panose="02020603050405020304" pitchFamily="18" charset="0"/>
                <a:sym typeface="Wingdings" panose="05000000000000000000" pitchFamily="2" charset="2"/>
              </a:rPr>
              <a:t>Any Questions?</a:t>
            </a:r>
          </a:p>
          <a:p>
            <a:pPr marL="0" indent="0" algn="ctr">
              <a:lnSpc>
                <a:spcPts val="5017"/>
              </a:lnSpc>
              <a:buNone/>
            </a:pPr>
            <a:endParaRPr lang="en-US" sz="5250" b="1" dirty="0">
              <a:solidFill>
                <a:srgbClr val="484237"/>
              </a:solidFill>
              <a:latin typeface="Times New Roman" panose="02020603050405020304" pitchFamily="18" charset="0"/>
              <a:ea typeface="Alexandria" pitchFamily="34" charset="-122"/>
              <a:cs typeface="Times New Roman" panose="02020603050405020304" pitchFamily="18" charset="0"/>
              <a:sym typeface="Wingdings" panose="05000000000000000000" pitchFamily="2" charset="2"/>
            </a:endParaRPr>
          </a:p>
          <a:p>
            <a:pPr marL="0" indent="0" algn="ctr">
              <a:lnSpc>
                <a:spcPts val="5017"/>
              </a:lnSpc>
              <a:buNone/>
            </a:pPr>
            <a:endParaRPr lang="en-US" sz="5250" b="1" dirty="0">
              <a:solidFill>
                <a:srgbClr val="484237"/>
              </a:solidFill>
              <a:latin typeface="Times New Roman" panose="02020603050405020304" pitchFamily="18" charset="0"/>
              <a:ea typeface="Alexandria" pitchFamily="34" charset="-122"/>
              <a:cs typeface="Times New Roman" panose="02020603050405020304" pitchFamily="18" charset="0"/>
              <a:sym typeface="Wingdings" panose="05000000000000000000" pitchFamily="2" charset="2"/>
            </a:endParaRPr>
          </a:p>
          <a:p>
            <a:pPr marL="0" indent="0" algn="ctr">
              <a:lnSpc>
                <a:spcPts val="5017"/>
              </a:lnSpc>
              <a:buNone/>
            </a:pPr>
            <a:endParaRPr lang="en-US" sz="5250" b="1" dirty="0">
              <a:solidFill>
                <a:srgbClr val="484237"/>
              </a:solidFill>
              <a:latin typeface="Times New Roman" panose="02020603050405020304" pitchFamily="18" charset="0"/>
              <a:ea typeface="Alexandria" pitchFamily="34" charset="-122"/>
              <a:cs typeface="Times New Roman" panose="02020603050405020304" pitchFamily="18" charset="0"/>
              <a:sym typeface="Wingdings" panose="05000000000000000000" pitchFamily="2" charset="2"/>
            </a:endParaRPr>
          </a:p>
          <a:p>
            <a:pPr algn="ctr">
              <a:lnSpc>
                <a:spcPts val="5017"/>
              </a:lnSpc>
            </a:pPr>
            <a:r>
              <a:rPr lang="en-US" sz="5250" b="1" dirty="0">
                <a:solidFill>
                  <a:srgbClr val="484237"/>
                </a:solidFill>
                <a:latin typeface="Times New Roman" panose="02020603050405020304" pitchFamily="18" charset="0"/>
                <a:ea typeface="Alexandria" pitchFamily="34" charset="-122"/>
                <a:cs typeface="Times New Roman" panose="02020603050405020304" pitchFamily="18" charset="0"/>
              </a:rPr>
              <a:t>Thank You </a:t>
            </a:r>
            <a:r>
              <a:rPr lang="en-US" sz="5250" b="1" dirty="0">
                <a:solidFill>
                  <a:srgbClr val="484237"/>
                </a:solidFill>
                <a:latin typeface="Times New Roman" panose="02020603050405020304" pitchFamily="18" charset="0"/>
                <a:ea typeface="Alexandria" pitchFamily="34" charset="-122"/>
                <a:cs typeface="Times New Roman" panose="02020603050405020304" pitchFamily="18" charset="0"/>
                <a:sym typeface="Wingdings" panose="05000000000000000000" pitchFamily="2" charset="2"/>
              </a:rPr>
              <a:t></a:t>
            </a:r>
          </a:p>
          <a:p>
            <a:pPr marL="0" indent="0" algn="ctr">
              <a:lnSpc>
                <a:spcPts val="5017"/>
              </a:lnSpc>
              <a:buNone/>
            </a:pPr>
            <a:endParaRPr lang="en-US" sz="5250" dirty="0">
              <a:solidFill>
                <a:srgbClr val="484237"/>
              </a:solidFill>
              <a:latin typeface="Times New Roman" panose="02020603050405020304" pitchFamily="18" charset="0"/>
              <a:cs typeface="Times New Roman" panose="02020603050405020304" pitchFamily="18" charset="0"/>
            </a:endParaRPr>
          </a:p>
        </p:txBody>
      </p:sp>
      <p:pic>
        <p:nvPicPr>
          <p:cNvPr id="5" name="Image 0" descr="preencoded.png">
            <a:extLst>
              <a:ext uri="{FF2B5EF4-FFF2-40B4-BE49-F238E27FC236}">
                <a16:creationId xmlns:a16="http://schemas.microsoft.com/office/drawing/2014/main" id="{A0DD13E4-B0EB-D8EF-C350-27BCF16A2A0C}"/>
              </a:ext>
            </a:extLst>
          </p:cNvPr>
          <p:cNvPicPr>
            <a:picLocks noChangeAspect="1"/>
          </p:cNvPicPr>
          <p:nvPr/>
        </p:nvPicPr>
        <p:blipFill>
          <a:blip r:embed="rId3">
            <a:duotone>
              <a:prstClr val="black"/>
              <a:srgbClr val="D9C3A5">
                <a:tint val="50000"/>
                <a:satMod val="180000"/>
              </a:srgbClr>
            </a:duotone>
          </a:blip>
          <a:stretch>
            <a:fillRect/>
          </a:stretch>
        </p:blipFill>
        <p:spPr>
          <a:xfrm>
            <a:off x="10972800" y="0"/>
            <a:ext cx="3657600" cy="8229600"/>
          </a:xfrm>
          <a:prstGeom prst="rect">
            <a:avLst/>
          </a:prstGeom>
        </p:spPr>
      </p:pic>
    </p:spTree>
    <p:extLst>
      <p:ext uri="{BB962C8B-B14F-4D97-AF65-F5344CB8AC3E}">
        <p14:creationId xmlns:p14="http://schemas.microsoft.com/office/powerpoint/2010/main" val="2200366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2215693" y="1061716"/>
            <a:ext cx="2366738" cy="694373"/>
          </a:xfrm>
          <a:prstGeom prst="rect">
            <a:avLst/>
          </a:prstGeom>
          <a:noFill/>
          <a:ln/>
        </p:spPr>
        <p:txBody>
          <a:bodyPr wrap="none" rtlCol="0" anchor="t"/>
          <a:lstStyle/>
          <a:p>
            <a:pPr marL="0" indent="0">
              <a:lnSpc>
                <a:spcPts val="5468"/>
              </a:lnSpc>
              <a:buNone/>
            </a:pPr>
            <a:r>
              <a:rPr lang="en-US" sz="5250" b="1" dirty="0">
                <a:solidFill>
                  <a:srgbClr val="484237"/>
                </a:solidFill>
                <a:latin typeface="Times New Roman" panose="02020603050405020304" pitchFamily="18" charset="0"/>
                <a:ea typeface="Gelasio" pitchFamily="34" charset="-122"/>
                <a:cs typeface="Times New Roman" panose="02020603050405020304" pitchFamily="18" charset="0"/>
              </a:rPr>
              <a:t>Content</a:t>
            </a:r>
            <a:endParaRPr lang="en-US" sz="5250" dirty="0">
              <a:latin typeface="Times New Roman" panose="02020603050405020304" pitchFamily="18" charset="0"/>
              <a:cs typeface="Times New Roman" panose="02020603050405020304" pitchFamily="18" charset="0"/>
            </a:endParaRPr>
          </a:p>
        </p:txBody>
      </p:sp>
      <p:sp>
        <p:nvSpPr>
          <p:cNvPr id="5" name="Text 3"/>
          <p:cNvSpPr/>
          <p:nvPr/>
        </p:nvSpPr>
        <p:spPr>
          <a:xfrm>
            <a:off x="2215693" y="1989091"/>
            <a:ext cx="11556063" cy="5783310"/>
          </a:xfrm>
          <a:prstGeom prst="rect">
            <a:avLst/>
          </a:prstGeom>
          <a:noFill/>
          <a:ln/>
        </p:spPr>
        <p:txBody>
          <a:bodyPr wrap="none" rtlCol="0" anchor="t"/>
          <a:lstStyle/>
          <a:p>
            <a:pPr marL="514350" indent="-514350" algn="l">
              <a:buSzPct val="100000"/>
              <a:buFont typeface="+mj-lt"/>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Introduction to EDA</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Importance of EDA</a:t>
            </a:r>
          </a:p>
          <a:p>
            <a:pPr marL="342900" indent="-342900">
              <a:buSzPct val="100000"/>
              <a:buFontTx/>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Types of Healthcare Data for EDA</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Data Collection and Preprocessing for Healthcare Analysis</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Identifying correlations and relationships within healthcare data</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Addressing Missing or Inconsistent Data in Healthcare Analysis</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Tools and techniques for healthcare EDA</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Visualization Techniques for Healthcare Data EDA</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Statistical Analysis in Healthcare EDA</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Ethical Considerations in Healthcare Data Analysis</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Case Studies: EDA in Healthcare Success Stories</a:t>
            </a:r>
          </a:p>
          <a:p>
            <a:pPr marL="342900" indent="-342900" algn="l">
              <a:buSzPct val="100000"/>
              <a:buAutoNum type="arabicParenR"/>
            </a:pPr>
            <a:r>
              <a:rPr lang="en-US" sz="3200" dirty="0">
                <a:solidFill>
                  <a:srgbClr val="746558"/>
                </a:solidFill>
                <a:latin typeface="Times New Roman" panose="02020603050405020304" pitchFamily="18" charset="0"/>
                <a:ea typeface="Gelasio" pitchFamily="34" charset="-122"/>
                <a:cs typeface="Times New Roman" panose="02020603050405020304" pitchFamily="18" charset="0"/>
              </a:rPr>
              <a:t> Conclusion &amp; Future of EDA</a:t>
            </a:r>
          </a:p>
          <a:p>
            <a:pPr marL="342900" indent="-342900" algn="l">
              <a:lnSpc>
                <a:spcPts val="2799"/>
              </a:lnSpc>
              <a:buSzPct val="100000"/>
              <a:buAutoNum type="arabicParenR"/>
            </a:pPr>
            <a:endParaRPr lang="en-US" b="1" dirty="0">
              <a:solidFill>
                <a:srgbClr val="746558"/>
              </a:solidFill>
              <a:latin typeface="Times New Roman" panose="02020603050405020304" pitchFamily="18" charset="0"/>
              <a:ea typeface="Gelasio" pitchFamily="34" charset="-122"/>
              <a:cs typeface="Times New Roman" panose="02020603050405020304" pitchFamily="18" charset="0"/>
            </a:endParaRPr>
          </a:p>
          <a:p>
            <a:pPr marL="342900" indent="-342900" algn="l">
              <a:lnSpc>
                <a:spcPts val="2799"/>
              </a:lnSpc>
              <a:buSzPct val="100000"/>
              <a:buAutoNum type="arabicParenR"/>
            </a:pPr>
            <a:endParaRPr lang="en-US" b="1" dirty="0">
              <a:solidFill>
                <a:srgbClr val="746558"/>
              </a:solidFill>
              <a:latin typeface="Times New Roman" panose="02020603050405020304" pitchFamily="18" charset="0"/>
              <a:ea typeface="Gelasio" pitchFamily="34" charset="-122"/>
              <a:cs typeface="Times New Roman" panose="02020603050405020304" pitchFamily="18" charset="0"/>
            </a:endParaRPr>
          </a:p>
        </p:txBody>
      </p:sp>
    </p:spTree>
    <p:extLst>
      <p:ext uri="{BB962C8B-B14F-4D97-AF65-F5344CB8AC3E}">
        <p14:creationId xmlns:p14="http://schemas.microsoft.com/office/powerpoint/2010/main" val="5261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9799493" y="0"/>
            <a:ext cx="4830906" cy="8229600"/>
          </a:xfrm>
          <a:prstGeom prst="rect">
            <a:avLst/>
          </a:prstGeom>
        </p:spPr>
      </p:pic>
      <p:sp>
        <p:nvSpPr>
          <p:cNvPr id="5" name="Text 2"/>
          <p:cNvSpPr/>
          <p:nvPr/>
        </p:nvSpPr>
        <p:spPr>
          <a:xfrm>
            <a:off x="833199" y="242863"/>
            <a:ext cx="8310798" cy="2177891"/>
          </a:xfrm>
          <a:prstGeom prst="rect">
            <a:avLst/>
          </a:prstGeom>
          <a:noFill/>
          <a:ln/>
        </p:spPr>
        <p:txBody>
          <a:bodyPr wrap="square" rtlCol="0" anchor="t"/>
          <a:lstStyle/>
          <a:p>
            <a:pPr marL="0" indent="0" algn="ctr">
              <a:lnSpc>
                <a:spcPts val="6561"/>
              </a:lnSpc>
              <a:buNone/>
            </a:pPr>
            <a:r>
              <a:rPr lang="en-US" sz="5249" b="1" dirty="0">
                <a:solidFill>
                  <a:srgbClr val="484237"/>
                </a:solidFill>
                <a:latin typeface="Times New Roman" panose="02020603050405020304" pitchFamily="18" charset="0"/>
                <a:ea typeface="Gelasio" pitchFamily="34" charset="-122"/>
                <a:cs typeface="Times New Roman" panose="02020603050405020304" pitchFamily="18" charset="0"/>
              </a:rPr>
              <a:t>Introduction to Exploratory Data Analysis (EDA)</a:t>
            </a:r>
            <a:endParaRPr lang="en-US" sz="5249" dirty="0">
              <a:latin typeface="Times New Roman" panose="02020603050405020304" pitchFamily="18" charset="0"/>
              <a:cs typeface="Times New Roman" panose="02020603050405020304" pitchFamily="18" charset="0"/>
            </a:endParaRPr>
          </a:p>
        </p:txBody>
      </p:sp>
      <p:grpSp>
        <p:nvGrpSpPr>
          <p:cNvPr id="13" name="Group 12">
            <a:extLst>
              <a:ext uri="{FF2B5EF4-FFF2-40B4-BE49-F238E27FC236}">
                <a16:creationId xmlns:a16="http://schemas.microsoft.com/office/drawing/2014/main" id="{C1335CA6-F5FE-9413-DF33-2AED1C58FE7B}"/>
              </a:ext>
            </a:extLst>
          </p:cNvPr>
          <p:cNvGrpSpPr/>
          <p:nvPr/>
        </p:nvGrpSpPr>
        <p:grpSpPr>
          <a:xfrm>
            <a:off x="655496" y="2240835"/>
            <a:ext cx="8488502" cy="5745902"/>
            <a:chOff x="655496" y="2240835"/>
            <a:chExt cx="8488502" cy="5745902"/>
          </a:xfrm>
        </p:grpSpPr>
        <p:sp>
          <p:nvSpPr>
            <p:cNvPr id="6" name="Text 3"/>
            <p:cNvSpPr/>
            <p:nvPr/>
          </p:nvSpPr>
          <p:spPr>
            <a:xfrm>
              <a:off x="655496" y="2240835"/>
              <a:ext cx="8488501" cy="1673244"/>
            </a:xfrm>
            <a:prstGeom prst="rect">
              <a:avLst/>
            </a:prstGeom>
            <a:noFill/>
            <a:ln/>
          </p:spPr>
          <p:txBody>
            <a:bodyPr wrap="none" rtlCol="0" anchor="t"/>
            <a:lstStyle/>
            <a:p>
              <a:pPr marL="0" indent="0" algn="just">
                <a:lnSpc>
                  <a:spcPts val="2799"/>
                </a:lnSpc>
                <a:buNone/>
              </a:pPr>
              <a:r>
                <a:rPr lang="en-US" sz="2000" dirty="0">
                  <a:latin typeface="Times New Roman" panose="02020603050405020304" pitchFamily="18" charset="0"/>
                  <a:cs typeface="Times New Roman" panose="02020603050405020304" pitchFamily="18" charset="0"/>
                </a:rPr>
                <a:t>Exploratory Data Analysis (EDA) is a crucial first step in analyzing healthcare data. </a:t>
              </a:r>
            </a:p>
            <a:p>
              <a:pPr marL="0" indent="0" algn="just">
                <a:lnSpc>
                  <a:spcPts val="2799"/>
                </a:lnSpc>
                <a:buNone/>
              </a:pPr>
              <a:r>
                <a:rPr lang="en-US" sz="2000" dirty="0">
                  <a:latin typeface="Times New Roman" panose="02020603050405020304" pitchFamily="18" charset="0"/>
                  <a:cs typeface="Times New Roman" panose="02020603050405020304" pitchFamily="18" charset="0"/>
                </a:rPr>
                <a:t>By using Python, EDA uncovers patterns, trends, and anomalies that can inform </a:t>
              </a:r>
            </a:p>
            <a:p>
              <a:pPr marL="0" indent="0" algn="just">
                <a:lnSpc>
                  <a:spcPts val="2799"/>
                </a:lnSpc>
                <a:buNone/>
              </a:pPr>
              <a:r>
                <a:rPr lang="en-US" sz="2000" dirty="0">
                  <a:latin typeface="Times New Roman" panose="02020603050405020304" pitchFamily="18" charset="0"/>
                  <a:cs typeface="Times New Roman" panose="02020603050405020304" pitchFamily="18" charset="0"/>
                </a:rPr>
                <a:t>decision-making. It enables data-driven insights to optimize healthcare processes </a:t>
              </a:r>
            </a:p>
            <a:p>
              <a:pPr marL="0" indent="0" algn="just">
                <a:lnSpc>
                  <a:spcPts val="2799"/>
                </a:lnSpc>
                <a:buNone/>
              </a:pPr>
              <a:r>
                <a:rPr lang="en-US" sz="2000" dirty="0">
                  <a:latin typeface="Times New Roman" panose="02020603050405020304" pitchFamily="18" charset="0"/>
                  <a:cs typeface="Times New Roman" panose="02020603050405020304" pitchFamily="18" charset="0"/>
                </a:rPr>
                <a:t>and improve patient outcomes.</a:t>
              </a:r>
            </a:p>
          </p:txBody>
        </p:sp>
        <p:sp>
          <p:nvSpPr>
            <p:cNvPr id="8" name="Text 5"/>
            <p:cNvSpPr/>
            <p:nvPr/>
          </p:nvSpPr>
          <p:spPr>
            <a:xfrm>
              <a:off x="655496" y="3350864"/>
              <a:ext cx="8488502" cy="4635873"/>
            </a:xfrm>
            <a:prstGeom prst="rect">
              <a:avLst/>
            </a:prstGeom>
            <a:noFill/>
            <a:ln/>
          </p:spPr>
          <p:txBody>
            <a:bodyPr wrap="square" rtlCol="0" anchor="t"/>
            <a:lstStyle/>
            <a:p>
              <a:pPr>
                <a:lnSpc>
                  <a:spcPct val="300000"/>
                </a:lnSpc>
              </a:pPr>
              <a:r>
                <a:rPr lang="en-US" sz="2600" b="1" dirty="0">
                  <a:effectLst/>
                  <a:latin typeface="Times New Roman" panose="02020603050405020304" pitchFamily="18" charset="0"/>
                  <a:cs typeface="Times New Roman" panose="02020603050405020304" pitchFamily="18" charset="0"/>
                </a:rPr>
                <a:t>Benefits of Exploratory Data Analysis</a:t>
              </a:r>
            </a:p>
            <a:p>
              <a:pPr algn="just">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 EDA helps in identifying missing or erroneous data, allowing for data cleaning and preprocessing.</a:t>
              </a:r>
            </a:p>
            <a:p>
              <a:pPr algn="just"/>
              <a:endParaRPr lang="en-US" sz="200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 It provides a preliminary understanding of the relationships between variables, enabling the selection of appropriate statistical techniques for further analysis.</a:t>
              </a:r>
            </a:p>
            <a:p>
              <a:pPr algn="just"/>
              <a:endParaRPr lang="en-US" sz="200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 EDA helps in detecting outliers and anomalies, which may require further investigation.</a:t>
              </a:r>
            </a:p>
            <a:p>
              <a:pPr algn="just"/>
              <a:endParaRPr lang="en-US" sz="2000" dirty="0">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effectLst/>
                  <a:latin typeface="Times New Roman" panose="02020603050405020304" pitchFamily="18" charset="0"/>
                  <a:cs typeface="Times New Roman" panose="02020603050405020304" pitchFamily="18" charset="0"/>
                </a:rPr>
                <a:t> It assists in uncovering hidden patterns and trends in the data, leading to valuable insights for healthcare decision-making.</a:t>
              </a:r>
            </a:p>
            <a:p>
              <a:pPr marL="0" indent="0">
                <a:lnSpc>
                  <a:spcPts val="2799"/>
                </a:lnSpc>
                <a:buNone/>
              </a:pPr>
              <a:endParaRPr lang="en-US" sz="1750" dirty="0">
                <a:latin typeface="Times New Roman" panose="02020603050405020304" pitchFamily="18" charset="0"/>
                <a:cs typeface="Times New Roman" panose="02020603050405020304" pitchFamily="18" charset="0"/>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687814" y="572497"/>
            <a:ext cx="9306401" cy="1388745"/>
          </a:xfrm>
          <a:prstGeom prst="rect">
            <a:avLst/>
          </a:prstGeom>
          <a:noFill/>
          <a:ln/>
        </p:spPr>
        <p:txBody>
          <a:bodyPr wrap="square" rtlCol="0" anchor="t"/>
          <a:lstStyle/>
          <a:p>
            <a:pPr marL="0" indent="0" algn="ctr">
              <a:lnSpc>
                <a:spcPts val="5468"/>
              </a:lnSpc>
              <a:buNone/>
            </a:pPr>
            <a:r>
              <a:rPr lang="en-US" sz="5250" b="1" dirty="0">
                <a:solidFill>
                  <a:srgbClr val="484237"/>
                </a:solidFill>
                <a:latin typeface="Times New Roman" panose="02020603050405020304" pitchFamily="18" charset="0"/>
                <a:ea typeface="Gelasio" pitchFamily="34" charset="-122"/>
                <a:cs typeface="Times New Roman" panose="02020603050405020304" pitchFamily="18" charset="0"/>
              </a:rPr>
              <a:t>Importance of EDA in Healthcare Data</a:t>
            </a:r>
            <a:endParaRPr lang="en-US" sz="5250" dirty="0">
              <a:latin typeface="Times New Roman" panose="02020603050405020304" pitchFamily="18" charset="0"/>
              <a:cs typeface="Times New Roman" panose="02020603050405020304" pitchFamily="18" charset="0"/>
            </a:endParaRPr>
          </a:p>
        </p:txBody>
      </p:sp>
      <p:grpSp>
        <p:nvGrpSpPr>
          <p:cNvPr id="33" name="Group 32">
            <a:extLst>
              <a:ext uri="{FF2B5EF4-FFF2-40B4-BE49-F238E27FC236}">
                <a16:creationId xmlns:a16="http://schemas.microsoft.com/office/drawing/2014/main" id="{9738955C-AC61-4B16-F6EE-28EE9EB1EAA0}"/>
              </a:ext>
            </a:extLst>
          </p:cNvPr>
          <p:cNvGrpSpPr/>
          <p:nvPr/>
        </p:nvGrpSpPr>
        <p:grpSpPr>
          <a:xfrm>
            <a:off x="687814" y="2538683"/>
            <a:ext cx="9622641" cy="5138060"/>
            <a:chOff x="687814" y="2304512"/>
            <a:chExt cx="9622641" cy="5138060"/>
          </a:xfrm>
        </p:grpSpPr>
        <p:grpSp>
          <p:nvGrpSpPr>
            <p:cNvPr id="16" name="Group 15">
              <a:extLst>
                <a:ext uri="{FF2B5EF4-FFF2-40B4-BE49-F238E27FC236}">
                  <a16:creationId xmlns:a16="http://schemas.microsoft.com/office/drawing/2014/main" id="{1F9676FB-8D88-103B-E4F6-15723D0F2026}"/>
                </a:ext>
              </a:extLst>
            </p:cNvPr>
            <p:cNvGrpSpPr/>
            <p:nvPr/>
          </p:nvGrpSpPr>
          <p:grpSpPr>
            <a:xfrm>
              <a:off x="687814" y="4055761"/>
              <a:ext cx="4542115" cy="1635562"/>
              <a:chOff x="638771" y="2533739"/>
              <a:chExt cx="4542115" cy="1635562"/>
            </a:xfrm>
          </p:grpSpPr>
          <p:sp>
            <p:nvSpPr>
              <p:cNvPr id="6" name="Shape 3"/>
              <p:cNvSpPr/>
              <p:nvPr/>
            </p:nvSpPr>
            <p:spPr>
              <a:xfrm>
                <a:off x="638771" y="2533739"/>
                <a:ext cx="4542115" cy="1635562"/>
              </a:xfrm>
              <a:prstGeom prst="roundRect">
                <a:avLst>
                  <a:gd name="adj" fmla="val 8151"/>
                </a:avLst>
              </a:prstGeom>
              <a:solidFill>
                <a:srgbClr val="EFE7D6"/>
              </a:solidFill>
              <a:ln/>
            </p:spPr>
          </p:sp>
          <p:sp>
            <p:nvSpPr>
              <p:cNvPr id="7" name="Text 4"/>
              <p:cNvSpPr/>
              <p:nvPr/>
            </p:nvSpPr>
            <p:spPr>
              <a:xfrm>
                <a:off x="739130" y="2578343"/>
                <a:ext cx="2777490"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Early Detection</a:t>
                </a:r>
                <a:endParaRPr lang="en-US" sz="2400" dirty="0">
                  <a:latin typeface="Times New Roman" panose="02020603050405020304" pitchFamily="18" charset="0"/>
                  <a:cs typeface="Times New Roman" panose="02020603050405020304" pitchFamily="18" charset="0"/>
                </a:endParaRPr>
              </a:p>
            </p:txBody>
          </p:sp>
          <p:sp>
            <p:nvSpPr>
              <p:cNvPr id="8" name="Text 5"/>
              <p:cNvSpPr/>
              <p:nvPr/>
            </p:nvSpPr>
            <p:spPr>
              <a:xfrm>
                <a:off x="739130" y="2996118"/>
                <a:ext cx="4097774" cy="710803"/>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Identifying patterns for early disease detection and intervention.</a:t>
                </a:r>
                <a:endParaRPr lang="en-US" dirty="0">
                  <a:latin typeface="Times New Roman" panose="02020603050405020304" pitchFamily="18" charset="0"/>
                  <a:cs typeface="Times New Roman" panose="02020603050405020304" pitchFamily="18" charset="0"/>
                </a:endParaRPr>
              </a:p>
            </p:txBody>
          </p:sp>
        </p:grpSp>
        <p:grpSp>
          <p:nvGrpSpPr>
            <p:cNvPr id="18" name="Group 17">
              <a:extLst>
                <a:ext uri="{FF2B5EF4-FFF2-40B4-BE49-F238E27FC236}">
                  <a16:creationId xmlns:a16="http://schemas.microsoft.com/office/drawing/2014/main" id="{ADD8CEDC-6283-920E-B9DA-95F4A1D7AAB1}"/>
                </a:ext>
              </a:extLst>
            </p:cNvPr>
            <p:cNvGrpSpPr/>
            <p:nvPr/>
          </p:nvGrpSpPr>
          <p:grpSpPr>
            <a:xfrm>
              <a:off x="5768340" y="4055761"/>
              <a:ext cx="4542115" cy="1635562"/>
              <a:chOff x="5597485" y="2533739"/>
              <a:chExt cx="4542115" cy="1635562"/>
            </a:xfrm>
          </p:grpSpPr>
          <p:sp>
            <p:nvSpPr>
              <p:cNvPr id="9" name="Shape 6"/>
              <p:cNvSpPr/>
              <p:nvPr/>
            </p:nvSpPr>
            <p:spPr>
              <a:xfrm>
                <a:off x="5597485" y="2533739"/>
                <a:ext cx="4542115" cy="1635562"/>
              </a:xfrm>
              <a:prstGeom prst="roundRect">
                <a:avLst>
                  <a:gd name="adj" fmla="val 8151"/>
                </a:avLst>
              </a:prstGeom>
              <a:solidFill>
                <a:srgbClr val="EFE7D6"/>
              </a:solidFill>
              <a:ln/>
            </p:spPr>
          </p:sp>
          <p:sp>
            <p:nvSpPr>
              <p:cNvPr id="10" name="Text 7"/>
              <p:cNvSpPr/>
              <p:nvPr/>
            </p:nvSpPr>
            <p:spPr>
              <a:xfrm>
                <a:off x="5639311" y="2578343"/>
                <a:ext cx="2949416"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Quality Improvement</a:t>
                </a:r>
                <a:endParaRPr lang="en-US" sz="2400" dirty="0">
                  <a:latin typeface="Times New Roman" panose="02020603050405020304" pitchFamily="18" charset="0"/>
                  <a:cs typeface="Times New Roman" panose="02020603050405020304" pitchFamily="18" charset="0"/>
                </a:endParaRPr>
              </a:p>
            </p:txBody>
          </p:sp>
          <p:sp>
            <p:nvSpPr>
              <p:cNvPr id="11" name="Text 8"/>
              <p:cNvSpPr/>
              <p:nvPr/>
            </p:nvSpPr>
            <p:spPr>
              <a:xfrm>
                <a:off x="5672988" y="3001211"/>
                <a:ext cx="4097774" cy="710804"/>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Enhancing healthcare processes and patient outcomes through data insights.</a:t>
                </a:r>
                <a:endParaRPr lang="en-US" dirty="0">
                  <a:latin typeface="Times New Roman" panose="02020603050405020304" pitchFamily="18" charset="0"/>
                  <a:cs typeface="Times New Roman" panose="02020603050405020304" pitchFamily="18" charset="0"/>
                </a:endParaRPr>
              </a:p>
            </p:txBody>
          </p:sp>
        </p:grpSp>
        <p:grpSp>
          <p:nvGrpSpPr>
            <p:cNvPr id="17" name="Group 16">
              <a:extLst>
                <a:ext uri="{FF2B5EF4-FFF2-40B4-BE49-F238E27FC236}">
                  <a16:creationId xmlns:a16="http://schemas.microsoft.com/office/drawing/2014/main" id="{CBAEA0D9-14C6-5A43-B9F4-252A4613E1A8}"/>
                </a:ext>
              </a:extLst>
            </p:cNvPr>
            <p:cNvGrpSpPr/>
            <p:nvPr/>
          </p:nvGrpSpPr>
          <p:grpSpPr>
            <a:xfrm>
              <a:off x="687814" y="2304512"/>
              <a:ext cx="9622641" cy="1280160"/>
              <a:chOff x="611029" y="4428157"/>
              <a:chExt cx="9528571" cy="1280160"/>
            </a:xfrm>
          </p:grpSpPr>
          <p:sp>
            <p:nvSpPr>
              <p:cNvPr id="12" name="Shape 9"/>
              <p:cNvSpPr/>
              <p:nvPr/>
            </p:nvSpPr>
            <p:spPr>
              <a:xfrm>
                <a:off x="611029" y="4428157"/>
                <a:ext cx="9528571" cy="1280160"/>
              </a:xfrm>
              <a:prstGeom prst="roundRect">
                <a:avLst>
                  <a:gd name="adj" fmla="val 10414"/>
                </a:avLst>
              </a:prstGeom>
              <a:solidFill>
                <a:srgbClr val="EFE7D6"/>
              </a:solidFill>
              <a:ln/>
            </p:spPr>
          </p:sp>
          <p:sp>
            <p:nvSpPr>
              <p:cNvPr id="13" name="Text 10"/>
              <p:cNvSpPr/>
              <p:nvPr/>
            </p:nvSpPr>
            <p:spPr>
              <a:xfrm>
                <a:off x="739130" y="4461226"/>
                <a:ext cx="2777490"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Cost Efficiency</a:t>
                </a:r>
                <a:endParaRPr lang="en-US" sz="2400" dirty="0">
                  <a:latin typeface="Times New Roman" panose="02020603050405020304" pitchFamily="18" charset="0"/>
                  <a:cs typeface="Times New Roman" panose="02020603050405020304" pitchFamily="18" charset="0"/>
                </a:endParaRPr>
              </a:p>
            </p:txBody>
          </p:sp>
          <p:sp>
            <p:nvSpPr>
              <p:cNvPr id="14" name="Text 11"/>
              <p:cNvSpPr/>
              <p:nvPr/>
            </p:nvSpPr>
            <p:spPr>
              <a:xfrm>
                <a:off x="739130" y="4896839"/>
                <a:ext cx="8862060" cy="355402"/>
              </a:xfrm>
              <a:prstGeom prst="rect">
                <a:avLst/>
              </a:prstGeom>
              <a:noFill/>
              <a:ln/>
            </p:spPr>
            <p:txBody>
              <a:bodyPr wrap="non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Optimizing resources and reducing unnecessary expenses in healthcare operations.</a:t>
                </a:r>
                <a:endParaRPr lang="en-US" dirty="0">
                  <a:latin typeface="Times New Roman" panose="02020603050405020304" pitchFamily="18" charset="0"/>
                  <a:cs typeface="Times New Roman" panose="02020603050405020304" pitchFamily="18" charset="0"/>
                </a:endParaRPr>
              </a:p>
            </p:txBody>
          </p:sp>
        </p:grpSp>
        <p:grpSp>
          <p:nvGrpSpPr>
            <p:cNvPr id="32" name="Group 31">
              <a:extLst>
                <a:ext uri="{FF2B5EF4-FFF2-40B4-BE49-F238E27FC236}">
                  <a16:creationId xmlns:a16="http://schemas.microsoft.com/office/drawing/2014/main" id="{50151D34-3EFB-3D27-0A35-FCFF283B3422}"/>
                </a:ext>
              </a:extLst>
            </p:cNvPr>
            <p:cNvGrpSpPr/>
            <p:nvPr/>
          </p:nvGrpSpPr>
          <p:grpSpPr>
            <a:xfrm>
              <a:off x="687814" y="6162412"/>
              <a:ext cx="9622641" cy="1280160"/>
              <a:chOff x="666209" y="6681071"/>
              <a:chExt cx="9528571" cy="1280160"/>
            </a:xfrm>
          </p:grpSpPr>
          <p:grpSp>
            <p:nvGrpSpPr>
              <p:cNvPr id="27" name="Group 26">
                <a:extLst>
                  <a:ext uri="{FF2B5EF4-FFF2-40B4-BE49-F238E27FC236}">
                    <a16:creationId xmlns:a16="http://schemas.microsoft.com/office/drawing/2014/main" id="{54626FC8-AE09-4A4D-F5EA-881CD0B274F0}"/>
                  </a:ext>
                </a:extLst>
              </p:cNvPr>
              <p:cNvGrpSpPr/>
              <p:nvPr/>
            </p:nvGrpSpPr>
            <p:grpSpPr>
              <a:xfrm>
                <a:off x="666209" y="6681071"/>
                <a:ext cx="9528571" cy="1280160"/>
                <a:chOff x="611029" y="4428157"/>
                <a:chExt cx="9528571" cy="1280160"/>
              </a:xfrm>
            </p:grpSpPr>
            <p:sp>
              <p:nvSpPr>
                <p:cNvPr id="28" name="Shape 9">
                  <a:extLst>
                    <a:ext uri="{FF2B5EF4-FFF2-40B4-BE49-F238E27FC236}">
                      <a16:creationId xmlns:a16="http://schemas.microsoft.com/office/drawing/2014/main" id="{CBEC7A85-C1F1-5D3A-16C3-DF003E7880EE}"/>
                    </a:ext>
                  </a:extLst>
                </p:cNvPr>
                <p:cNvSpPr/>
                <p:nvPr/>
              </p:nvSpPr>
              <p:spPr>
                <a:xfrm>
                  <a:off x="611029" y="4428157"/>
                  <a:ext cx="9528571" cy="1280160"/>
                </a:xfrm>
                <a:prstGeom prst="roundRect">
                  <a:avLst>
                    <a:gd name="adj" fmla="val 10414"/>
                  </a:avLst>
                </a:prstGeom>
                <a:solidFill>
                  <a:srgbClr val="EFE7D6"/>
                </a:solidFill>
                <a:ln/>
              </p:spPr>
            </p:sp>
            <p:sp>
              <p:nvSpPr>
                <p:cNvPr id="30" name="Text 11">
                  <a:extLst>
                    <a:ext uri="{FF2B5EF4-FFF2-40B4-BE49-F238E27FC236}">
                      <a16:creationId xmlns:a16="http://schemas.microsoft.com/office/drawing/2014/main" id="{F1642F5E-3E88-978B-D405-336BC0CDBE4A}"/>
                    </a:ext>
                  </a:extLst>
                </p:cNvPr>
                <p:cNvSpPr/>
                <p:nvPr/>
              </p:nvSpPr>
              <p:spPr>
                <a:xfrm>
                  <a:off x="739130" y="4896839"/>
                  <a:ext cx="8862060" cy="355402"/>
                </a:xfrm>
                <a:prstGeom prst="rect">
                  <a:avLst/>
                </a:prstGeom>
                <a:noFill/>
                <a:ln/>
              </p:spPr>
              <p:txBody>
                <a:bodyPr wrap="none" rtlCol="0" anchor="t"/>
                <a:lstStyle/>
                <a:p>
                  <a:pPr marL="0" indent="0">
                    <a:lnSpc>
                      <a:spcPts val="2799"/>
                    </a:lnSpc>
                    <a:buNone/>
                  </a:pPr>
                  <a:r>
                    <a:rPr lang="en-US" dirty="0">
                      <a:solidFill>
                        <a:srgbClr val="746558"/>
                      </a:solidFill>
                      <a:latin typeface="Times New Roman" panose="02020603050405020304" pitchFamily="18" charset="0"/>
                      <a:ea typeface="Gelasio" pitchFamily="34" charset="-122"/>
                      <a:cs typeface="Times New Roman" panose="02020603050405020304" pitchFamily="18" charset="0"/>
                    </a:rPr>
                    <a:t>EDA uncovers relationships between various healthcare variables for in-depth analysis.</a:t>
                  </a:r>
                </a:p>
              </p:txBody>
            </p:sp>
          </p:grpSp>
          <p:sp>
            <p:nvSpPr>
              <p:cNvPr id="31" name="Text 4">
                <a:extLst>
                  <a:ext uri="{FF2B5EF4-FFF2-40B4-BE49-F238E27FC236}">
                    <a16:creationId xmlns:a16="http://schemas.microsoft.com/office/drawing/2014/main" id="{5CCF809F-0862-DD03-64A3-A86F8EE0BCEF}"/>
                  </a:ext>
                </a:extLst>
              </p:cNvPr>
              <p:cNvSpPr/>
              <p:nvPr/>
            </p:nvSpPr>
            <p:spPr>
              <a:xfrm>
                <a:off x="805578" y="6741819"/>
                <a:ext cx="2777490"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Gelasio" pitchFamily="34" charset="-122"/>
                    <a:cs typeface="Times New Roman" panose="02020603050405020304" pitchFamily="18" charset="0"/>
                  </a:rPr>
                  <a:t>Uncovering Relationships</a:t>
                </a:r>
                <a:endParaRPr lang="en-US" sz="2400" dirty="0">
                  <a:latin typeface="Times New Roman" panose="02020603050405020304" pitchFamily="18" charset="0"/>
                  <a:cs typeface="Times New Roman" panose="02020603050405020304" pitchFamily="18" charset="0"/>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1270918" y="1109853"/>
            <a:ext cx="11717581" cy="694373"/>
          </a:xfrm>
          <a:prstGeom prst="rect">
            <a:avLst/>
          </a:prstGeom>
          <a:noFill/>
          <a:ln/>
        </p:spPr>
        <p:txBody>
          <a:bodyPr wrap="none" rtlCol="0" anchor="t"/>
          <a:lstStyle/>
          <a:p>
            <a:pPr marL="0" indent="0" algn="ctr">
              <a:lnSpc>
                <a:spcPts val="5468"/>
              </a:lnSpc>
              <a:buNone/>
            </a:pPr>
            <a:r>
              <a:rPr lang="en-US" sz="5250" b="1" dirty="0">
                <a:solidFill>
                  <a:srgbClr val="484237"/>
                </a:solidFill>
                <a:latin typeface="Times New Roman" panose="02020603050405020304" pitchFamily="18" charset="0"/>
                <a:ea typeface="Gelasio" pitchFamily="34" charset="-122"/>
                <a:cs typeface="Times New Roman" panose="02020603050405020304" pitchFamily="18" charset="0"/>
              </a:rPr>
              <a:t>Types of Healthcare Data for EDA</a:t>
            </a:r>
          </a:p>
          <a:p>
            <a:pPr marL="0" indent="0" algn="ctr">
              <a:lnSpc>
                <a:spcPts val="5468"/>
              </a:lnSpc>
              <a:buNone/>
            </a:pPr>
            <a:endParaRPr lang="en-US" sz="5250" dirty="0">
              <a:latin typeface="Times New Roman" panose="02020603050405020304" pitchFamily="18" charset="0"/>
              <a:cs typeface="Times New Roman" panose="02020603050405020304" pitchFamily="18" charset="0"/>
            </a:endParaRPr>
          </a:p>
        </p:txBody>
      </p:sp>
      <p:grpSp>
        <p:nvGrpSpPr>
          <p:cNvPr id="10" name="Group 9">
            <a:extLst>
              <a:ext uri="{FF2B5EF4-FFF2-40B4-BE49-F238E27FC236}">
                <a16:creationId xmlns:a16="http://schemas.microsoft.com/office/drawing/2014/main" id="{DF66A300-624A-DC21-9161-4063E208B839}"/>
              </a:ext>
            </a:extLst>
          </p:cNvPr>
          <p:cNvGrpSpPr/>
          <p:nvPr/>
        </p:nvGrpSpPr>
        <p:grpSpPr>
          <a:xfrm>
            <a:off x="1442741" y="3059571"/>
            <a:ext cx="11717582" cy="3797456"/>
            <a:chOff x="2037992" y="3048594"/>
            <a:chExt cx="10529852" cy="3021539"/>
          </a:xfrm>
        </p:grpSpPr>
        <p:pic>
          <p:nvPicPr>
            <p:cNvPr id="11" name="Image 0" descr="preencoded.png">
              <a:extLst>
                <a:ext uri="{FF2B5EF4-FFF2-40B4-BE49-F238E27FC236}">
                  <a16:creationId xmlns:a16="http://schemas.microsoft.com/office/drawing/2014/main" id="{9A6625F1-7D3A-08EF-F9EA-AF0C64A61704}"/>
                </a:ext>
              </a:extLst>
            </p:cNvPr>
            <p:cNvPicPr>
              <a:picLocks noChangeAspect="1"/>
            </p:cNvPicPr>
            <p:nvPr/>
          </p:nvPicPr>
          <p:blipFill>
            <a:blip r:embed="rId3">
              <a:duotone>
                <a:prstClr val="black"/>
                <a:srgbClr val="D9C3A5">
                  <a:tint val="50000"/>
                  <a:satMod val="180000"/>
                </a:srgbClr>
              </a:duotone>
            </a:blip>
            <a:stretch>
              <a:fillRect/>
            </a:stretch>
          </p:blipFill>
          <p:spPr>
            <a:xfrm>
              <a:off x="2037993" y="3048595"/>
              <a:ext cx="587428" cy="587429"/>
            </a:xfrm>
            <a:prstGeom prst="rect">
              <a:avLst/>
            </a:prstGeom>
          </p:spPr>
        </p:pic>
        <p:sp>
          <p:nvSpPr>
            <p:cNvPr id="12" name="Text 3">
              <a:extLst>
                <a:ext uri="{FF2B5EF4-FFF2-40B4-BE49-F238E27FC236}">
                  <a16:creationId xmlns:a16="http://schemas.microsoft.com/office/drawing/2014/main" id="{2214D9F2-CCBC-42FC-BF19-E40C9B43B980}"/>
                </a:ext>
              </a:extLst>
            </p:cNvPr>
            <p:cNvSpPr/>
            <p:nvPr/>
          </p:nvSpPr>
          <p:spPr>
            <a:xfrm>
              <a:off x="2037993" y="3854192"/>
              <a:ext cx="2388632"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Unbounded" pitchFamily="34" charset="-122"/>
                  <a:cs typeface="Times New Roman" panose="02020603050405020304" pitchFamily="18" charset="0"/>
                </a:rPr>
                <a:t>Patient Data</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13" name="Text 4">
              <a:extLst>
                <a:ext uri="{FF2B5EF4-FFF2-40B4-BE49-F238E27FC236}">
                  <a16:creationId xmlns:a16="http://schemas.microsoft.com/office/drawing/2014/main" id="{147F31AE-5756-F9DF-1398-0322F1E1FC10}"/>
                </a:ext>
              </a:extLst>
            </p:cNvPr>
            <p:cNvSpPr/>
            <p:nvPr/>
          </p:nvSpPr>
          <p:spPr>
            <a:xfrm>
              <a:off x="2037992" y="4293125"/>
              <a:ext cx="2388632" cy="1777008"/>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Open Sans" pitchFamily="34" charset="-122"/>
                  <a:cs typeface="Times New Roman" panose="02020603050405020304" pitchFamily="18" charset="0"/>
                </a:rPr>
                <a:t>Personal health records, medical history, and demographic information.</a:t>
              </a:r>
              <a:endParaRPr lang="en-US" dirty="0">
                <a:solidFill>
                  <a:srgbClr val="746558"/>
                </a:solidFill>
                <a:latin typeface="Times New Roman" panose="02020603050405020304" pitchFamily="18" charset="0"/>
                <a:cs typeface="Times New Roman" panose="02020603050405020304" pitchFamily="18" charset="0"/>
              </a:endParaRPr>
            </a:p>
          </p:txBody>
        </p:sp>
        <p:pic>
          <p:nvPicPr>
            <p:cNvPr id="14" name="Image 1" descr="preencoded.png">
              <a:extLst>
                <a:ext uri="{FF2B5EF4-FFF2-40B4-BE49-F238E27FC236}">
                  <a16:creationId xmlns:a16="http://schemas.microsoft.com/office/drawing/2014/main" id="{A34E6C69-6880-15EC-E26D-7FF67B7BC888}"/>
                </a:ext>
              </a:extLst>
            </p:cNvPr>
            <p:cNvPicPr>
              <a:picLocks noChangeAspect="1"/>
            </p:cNvPicPr>
            <p:nvPr/>
          </p:nvPicPr>
          <p:blipFill>
            <a:blip r:embed="rId4">
              <a:duotone>
                <a:prstClr val="black"/>
                <a:srgbClr val="D9C3A5">
                  <a:tint val="50000"/>
                  <a:satMod val="180000"/>
                </a:srgbClr>
              </a:duotone>
            </a:blip>
            <a:stretch>
              <a:fillRect/>
            </a:stretch>
          </p:blipFill>
          <p:spPr>
            <a:xfrm>
              <a:off x="4759881" y="3048594"/>
              <a:ext cx="666512" cy="666512"/>
            </a:xfrm>
            <a:prstGeom prst="rect">
              <a:avLst/>
            </a:prstGeom>
          </p:spPr>
        </p:pic>
        <p:sp>
          <p:nvSpPr>
            <p:cNvPr id="15" name="Text 5">
              <a:extLst>
                <a:ext uri="{FF2B5EF4-FFF2-40B4-BE49-F238E27FC236}">
                  <a16:creationId xmlns:a16="http://schemas.microsoft.com/office/drawing/2014/main" id="{09E97309-333C-5848-122F-FDF3F3E1196D}"/>
                </a:ext>
              </a:extLst>
            </p:cNvPr>
            <p:cNvSpPr/>
            <p:nvPr/>
          </p:nvSpPr>
          <p:spPr>
            <a:xfrm>
              <a:off x="4768068" y="3854192"/>
              <a:ext cx="2388632"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Unbounded" pitchFamily="34" charset="-122"/>
                  <a:cs typeface="Times New Roman" panose="02020603050405020304" pitchFamily="18" charset="0"/>
                </a:rPr>
                <a:t>Clinical Data</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16" name="Text 6">
              <a:extLst>
                <a:ext uri="{FF2B5EF4-FFF2-40B4-BE49-F238E27FC236}">
                  <a16:creationId xmlns:a16="http://schemas.microsoft.com/office/drawing/2014/main" id="{A16CD710-4015-1BC9-3F81-65B81B11068D}"/>
                </a:ext>
              </a:extLst>
            </p:cNvPr>
            <p:cNvSpPr/>
            <p:nvPr/>
          </p:nvSpPr>
          <p:spPr>
            <a:xfrm>
              <a:off x="4759880" y="4293125"/>
              <a:ext cx="2388632" cy="1066205"/>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Open Sans" pitchFamily="34" charset="-122"/>
                  <a:cs typeface="Times New Roman" panose="02020603050405020304" pitchFamily="18" charset="0"/>
                </a:rPr>
                <a:t>Lab results, vital signs, diagnoses, and treatment plans.</a:t>
              </a:r>
              <a:endParaRPr lang="en-US" dirty="0">
                <a:solidFill>
                  <a:srgbClr val="746558"/>
                </a:solidFill>
                <a:latin typeface="Times New Roman" panose="02020603050405020304" pitchFamily="18" charset="0"/>
                <a:cs typeface="Times New Roman" panose="02020603050405020304" pitchFamily="18" charset="0"/>
              </a:endParaRPr>
            </a:p>
          </p:txBody>
        </p:sp>
        <p:pic>
          <p:nvPicPr>
            <p:cNvPr id="17" name="Image 2" descr="preencoded.png">
              <a:extLst>
                <a:ext uri="{FF2B5EF4-FFF2-40B4-BE49-F238E27FC236}">
                  <a16:creationId xmlns:a16="http://schemas.microsoft.com/office/drawing/2014/main" id="{BE111AA2-D88D-5D9F-EA9F-954C78E3DC9B}"/>
                </a:ext>
              </a:extLst>
            </p:cNvPr>
            <p:cNvPicPr>
              <a:picLocks noChangeAspect="1"/>
            </p:cNvPicPr>
            <p:nvPr/>
          </p:nvPicPr>
          <p:blipFill>
            <a:blip r:embed="rId5">
              <a:duotone>
                <a:prstClr val="black"/>
                <a:srgbClr val="D9C3A5">
                  <a:tint val="50000"/>
                  <a:satMod val="180000"/>
                </a:srgbClr>
              </a:duotone>
            </a:blip>
            <a:stretch>
              <a:fillRect/>
            </a:stretch>
          </p:blipFill>
          <p:spPr>
            <a:xfrm>
              <a:off x="7481768" y="3048595"/>
              <a:ext cx="666512" cy="666513"/>
            </a:xfrm>
            <a:prstGeom prst="rect">
              <a:avLst/>
            </a:prstGeom>
          </p:spPr>
        </p:pic>
        <p:sp>
          <p:nvSpPr>
            <p:cNvPr id="18" name="Text 7">
              <a:extLst>
                <a:ext uri="{FF2B5EF4-FFF2-40B4-BE49-F238E27FC236}">
                  <a16:creationId xmlns:a16="http://schemas.microsoft.com/office/drawing/2014/main" id="{EE153382-2E98-157E-104D-04AC87142128}"/>
                </a:ext>
              </a:extLst>
            </p:cNvPr>
            <p:cNvSpPr/>
            <p:nvPr/>
          </p:nvSpPr>
          <p:spPr>
            <a:xfrm>
              <a:off x="7473581" y="3854193"/>
              <a:ext cx="2388632" cy="347186"/>
            </a:xfrm>
            <a:prstGeom prst="rect">
              <a:avLst/>
            </a:prstGeom>
            <a:noFill/>
            <a:ln/>
          </p:spPr>
          <p:txBody>
            <a:bodyPr wrap="square" rtlCol="0" anchor="t"/>
            <a:lstStyle/>
            <a:p>
              <a:pPr marL="0" indent="0">
                <a:lnSpc>
                  <a:spcPts val="2734"/>
                </a:lnSpc>
                <a:buNone/>
              </a:pPr>
              <a:r>
                <a:rPr lang="en-US" sz="2400" b="1" dirty="0">
                  <a:solidFill>
                    <a:srgbClr val="484237"/>
                  </a:solidFill>
                  <a:latin typeface="Times New Roman" panose="02020603050405020304" pitchFamily="18" charset="0"/>
                  <a:ea typeface="Unbounded" pitchFamily="34" charset="-122"/>
                  <a:cs typeface="Times New Roman" panose="02020603050405020304" pitchFamily="18" charset="0"/>
                </a:rPr>
                <a:t>Biometric Data</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19" name="Text 8">
              <a:extLst>
                <a:ext uri="{FF2B5EF4-FFF2-40B4-BE49-F238E27FC236}">
                  <a16:creationId xmlns:a16="http://schemas.microsoft.com/office/drawing/2014/main" id="{F22149CF-0A50-7682-C808-A7AF44598660}"/>
                </a:ext>
              </a:extLst>
            </p:cNvPr>
            <p:cNvSpPr/>
            <p:nvPr/>
          </p:nvSpPr>
          <p:spPr>
            <a:xfrm>
              <a:off x="7481768" y="4293125"/>
              <a:ext cx="2388632" cy="1527422"/>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Open Sans" pitchFamily="34" charset="-122"/>
                  <a:cs typeface="Times New Roman" panose="02020603050405020304" pitchFamily="18" charset="0"/>
                </a:rPr>
                <a:t>Physiological measurements like heart rate, blood pressure, and glucose levels.</a:t>
              </a:r>
              <a:endParaRPr lang="en-US" dirty="0">
                <a:solidFill>
                  <a:srgbClr val="746558"/>
                </a:solidFill>
                <a:latin typeface="Times New Roman" panose="02020603050405020304" pitchFamily="18" charset="0"/>
                <a:cs typeface="Times New Roman" panose="02020603050405020304" pitchFamily="18" charset="0"/>
              </a:endParaRPr>
            </a:p>
          </p:txBody>
        </p:sp>
        <p:pic>
          <p:nvPicPr>
            <p:cNvPr id="20" name="Image 3" descr="preencoded.png">
              <a:extLst>
                <a:ext uri="{FF2B5EF4-FFF2-40B4-BE49-F238E27FC236}">
                  <a16:creationId xmlns:a16="http://schemas.microsoft.com/office/drawing/2014/main" id="{E631E19F-6EE4-29E6-8193-CCDE84E007E5}"/>
                </a:ext>
              </a:extLst>
            </p:cNvPr>
            <p:cNvPicPr>
              <a:picLocks noChangeAspect="1"/>
            </p:cNvPicPr>
            <p:nvPr/>
          </p:nvPicPr>
          <p:blipFill>
            <a:blip r:embed="rId6">
              <a:duotone>
                <a:prstClr val="black"/>
                <a:srgbClr val="D9C3A5">
                  <a:tint val="50000"/>
                  <a:satMod val="180000"/>
                </a:srgbClr>
              </a:duotone>
            </a:blip>
            <a:stretch>
              <a:fillRect/>
            </a:stretch>
          </p:blipFill>
          <p:spPr>
            <a:xfrm>
              <a:off x="10203656" y="3048595"/>
              <a:ext cx="666512" cy="666513"/>
            </a:xfrm>
            <a:prstGeom prst="rect">
              <a:avLst/>
            </a:prstGeom>
          </p:spPr>
        </p:pic>
        <p:sp>
          <p:nvSpPr>
            <p:cNvPr id="21" name="Text 9">
              <a:extLst>
                <a:ext uri="{FF2B5EF4-FFF2-40B4-BE49-F238E27FC236}">
                  <a16:creationId xmlns:a16="http://schemas.microsoft.com/office/drawing/2014/main" id="{090F825E-B7D2-06F2-FF3F-EC51869DDE0B}"/>
                </a:ext>
              </a:extLst>
            </p:cNvPr>
            <p:cNvSpPr/>
            <p:nvPr/>
          </p:nvSpPr>
          <p:spPr>
            <a:xfrm>
              <a:off x="10179093" y="3854194"/>
              <a:ext cx="2388751" cy="347186"/>
            </a:xfrm>
            <a:prstGeom prst="rect">
              <a:avLst/>
            </a:prstGeom>
            <a:noFill/>
            <a:ln/>
          </p:spPr>
          <p:txBody>
            <a:bodyPr wrap="square" rtlCol="0" anchor="t"/>
            <a:lstStyle/>
            <a:p>
              <a:pPr marL="0" indent="0">
                <a:lnSpc>
                  <a:spcPts val="2734"/>
                </a:lnSpc>
                <a:buNone/>
              </a:pPr>
              <a:r>
                <a:rPr lang="en-US" sz="2400" b="1" dirty="0">
                  <a:solidFill>
                    <a:srgbClr val="484237"/>
                  </a:solidFill>
                  <a:latin typeface="Times New Roman" panose="02020603050405020304" pitchFamily="18" charset="0"/>
                  <a:ea typeface="Unbounded" pitchFamily="34" charset="-122"/>
                  <a:cs typeface="Times New Roman" panose="02020603050405020304" pitchFamily="18" charset="0"/>
                </a:rPr>
                <a:t>Research Data</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22" name="Text 10">
              <a:extLst>
                <a:ext uri="{FF2B5EF4-FFF2-40B4-BE49-F238E27FC236}">
                  <a16:creationId xmlns:a16="http://schemas.microsoft.com/office/drawing/2014/main" id="{FEBBD015-BB4F-F7AA-4B44-C5C96B87C034}"/>
                </a:ext>
              </a:extLst>
            </p:cNvPr>
            <p:cNvSpPr/>
            <p:nvPr/>
          </p:nvSpPr>
          <p:spPr>
            <a:xfrm>
              <a:off x="10179093" y="4293125"/>
              <a:ext cx="2388751" cy="1421606"/>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Open Sans" pitchFamily="34" charset="-122"/>
                  <a:cs typeface="Times New Roman" panose="02020603050405020304" pitchFamily="18" charset="0"/>
                </a:rPr>
                <a:t>Studies, trials, and scientific research related to healthcare and medicine.</a:t>
              </a:r>
              <a:endParaRPr lang="en-US" dirty="0">
                <a:solidFill>
                  <a:srgbClr val="746558"/>
                </a:solidFill>
                <a:latin typeface="Times New Roman" panose="02020603050405020304" pitchFamily="18" charset="0"/>
                <a:cs typeface="Times New Roman" panose="02020603050405020304" pitchFamily="18"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sp>
        <p:nvSpPr>
          <p:cNvPr id="4" name="Text 2"/>
          <p:cNvSpPr/>
          <p:nvPr/>
        </p:nvSpPr>
        <p:spPr>
          <a:xfrm>
            <a:off x="2037993" y="740807"/>
            <a:ext cx="10554414" cy="1388745"/>
          </a:xfrm>
          <a:prstGeom prst="rect">
            <a:avLst/>
          </a:prstGeom>
          <a:noFill/>
          <a:ln/>
        </p:spPr>
        <p:txBody>
          <a:bodyPr wrap="square" rtlCol="0" anchor="t"/>
          <a:lstStyle/>
          <a:p>
            <a:pPr marL="0" indent="0" algn="ctr">
              <a:lnSpc>
                <a:spcPts val="5468"/>
              </a:lnSpc>
              <a:buNone/>
            </a:pPr>
            <a:r>
              <a:rPr lang="en-US" sz="5250" b="1" dirty="0">
                <a:solidFill>
                  <a:srgbClr val="484237"/>
                </a:solidFill>
                <a:latin typeface="Times New Roman" panose="02020603050405020304" pitchFamily="18" charset="0"/>
                <a:ea typeface="Alexandria" pitchFamily="34" charset="-122"/>
                <a:cs typeface="Times New Roman" panose="02020603050405020304" pitchFamily="18" charset="0"/>
              </a:rPr>
              <a:t>Data Collection and Preprocessing for Healthcare Analysis</a:t>
            </a:r>
            <a:endParaRPr lang="en-US" sz="5250" dirty="0">
              <a:solidFill>
                <a:srgbClr val="484237"/>
              </a:solidFill>
              <a:latin typeface="Times New Roman" panose="02020603050405020304" pitchFamily="18" charset="0"/>
              <a:cs typeface="Times New Roman" panose="02020603050405020304" pitchFamily="18" charset="0"/>
            </a:endParaRPr>
          </a:p>
        </p:txBody>
      </p:sp>
      <p:sp>
        <p:nvSpPr>
          <p:cNvPr id="5" name="Shape 3"/>
          <p:cNvSpPr/>
          <p:nvPr/>
        </p:nvSpPr>
        <p:spPr>
          <a:xfrm>
            <a:off x="7293054" y="2573893"/>
            <a:ext cx="44410" cy="4914900"/>
          </a:xfrm>
          <a:prstGeom prst="rect">
            <a:avLst/>
          </a:prstGeom>
          <a:solidFill>
            <a:srgbClr val="D2CCC5"/>
          </a:solidFill>
          <a:ln/>
        </p:spPr>
      </p:sp>
      <p:sp>
        <p:nvSpPr>
          <p:cNvPr id="6" name="Shape 4"/>
          <p:cNvSpPr/>
          <p:nvPr/>
        </p:nvSpPr>
        <p:spPr>
          <a:xfrm>
            <a:off x="6287631" y="2975193"/>
            <a:ext cx="777597" cy="44410"/>
          </a:xfrm>
          <a:prstGeom prst="rect">
            <a:avLst/>
          </a:prstGeom>
          <a:solidFill>
            <a:srgbClr val="D2CCC5"/>
          </a:solidFill>
          <a:ln/>
        </p:spPr>
      </p:sp>
      <p:sp>
        <p:nvSpPr>
          <p:cNvPr id="7" name="Shape 5"/>
          <p:cNvSpPr/>
          <p:nvPr/>
        </p:nvSpPr>
        <p:spPr>
          <a:xfrm>
            <a:off x="7065228" y="2747486"/>
            <a:ext cx="499943" cy="499943"/>
          </a:xfrm>
          <a:prstGeom prst="roundRect">
            <a:avLst>
              <a:gd name="adj" fmla="val 26667"/>
            </a:avLst>
          </a:prstGeom>
          <a:solidFill>
            <a:srgbClr val="EFE7D6"/>
          </a:solidFill>
          <a:ln/>
        </p:spPr>
      </p:sp>
      <p:sp>
        <p:nvSpPr>
          <p:cNvPr id="8" name="Text 6"/>
          <p:cNvSpPr/>
          <p:nvPr/>
        </p:nvSpPr>
        <p:spPr>
          <a:xfrm>
            <a:off x="7236559" y="2789158"/>
            <a:ext cx="157282" cy="416481"/>
          </a:xfrm>
          <a:prstGeom prst="rect">
            <a:avLst/>
          </a:prstGeom>
          <a:noFill/>
          <a:ln/>
        </p:spPr>
        <p:txBody>
          <a:bodyPr wrap="none" rtlCol="0" anchor="t"/>
          <a:lstStyle/>
          <a:p>
            <a:pPr marL="0" indent="0" algn="ctr">
              <a:lnSpc>
                <a:spcPts val="3281"/>
              </a:lnSpc>
              <a:buNone/>
            </a:pPr>
            <a:r>
              <a:rPr lang="en-US" sz="2624" b="1" dirty="0">
                <a:solidFill>
                  <a:srgbClr val="484237"/>
                </a:solidFill>
                <a:latin typeface="Times New Roman" panose="02020603050405020304" pitchFamily="18" charset="0"/>
                <a:ea typeface="Gelasio" pitchFamily="34" charset="-122"/>
                <a:cs typeface="Times New Roman" panose="02020603050405020304" pitchFamily="18" charset="0"/>
              </a:rPr>
              <a:t>1</a:t>
            </a:r>
            <a:endParaRPr lang="en-US" sz="2624" dirty="0">
              <a:latin typeface="Times New Roman" panose="02020603050405020304" pitchFamily="18" charset="0"/>
              <a:cs typeface="Times New Roman" panose="02020603050405020304" pitchFamily="18" charset="0"/>
            </a:endParaRPr>
          </a:p>
        </p:txBody>
      </p:sp>
      <p:sp>
        <p:nvSpPr>
          <p:cNvPr id="9" name="Text 7"/>
          <p:cNvSpPr/>
          <p:nvPr/>
        </p:nvSpPr>
        <p:spPr>
          <a:xfrm>
            <a:off x="3315653" y="2796064"/>
            <a:ext cx="2777490" cy="347186"/>
          </a:xfrm>
          <a:prstGeom prst="rect">
            <a:avLst/>
          </a:prstGeom>
          <a:noFill/>
          <a:ln/>
        </p:spPr>
        <p:txBody>
          <a:bodyPr wrap="none" rtlCol="0" anchor="t"/>
          <a:lstStyle/>
          <a:p>
            <a:pPr marL="0" indent="0" algn="r">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Data Collection</a:t>
            </a:r>
            <a:endParaRPr lang="en-US" sz="2187" dirty="0">
              <a:latin typeface="Times New Roman" panose="02020603050405020304" pitchFamily="18" charset="0"/>
              <a:cs typeface="Times New Roman" panose="02020603050405020304" pitchFamily="18" charset="0"/>
            </a:endParaRPr>
          </a:p>
        </p:txBody>
      </p:sp>
      <p:sp>
        <p:nvSpPr>
          <p:cNvPr id="10" name="Text 8"/>
          <p:cNvSpPr/>
          <p:nvPr/>
        </p:nvSpPr>
        <p:spPr>
          <a:xfrm>
            <a:off x="2037993" y="3276481"/>
            <a:ext cx="4055150" cy="1421606"/>
          </a:xfrm>
          <a:prstGeom prst="rect">
            <a:avLst/>
          </a:prstGeom>
          <a:noFill/>
          <a:ln/>
        </p:spPr>
        <p:txBody>
          <a:bodyPr wrap="square" rtlCol="0" anchor="t"/>
          <a:lstStyle/>
          <a:p>
            <a:pPr marL="0" indent="0" algn="r">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Gather relevant healthcare data from various sources, including patient records, medical imaging, and clinical trials.</a:t>
            </a:r>
            <a:endParaRPr lang="en-US" sz="1750" dirty="0">
              <a:latin typeface="Times New Roman" panose="02020603050405020304" pitchFamily="18" charset="0"/>
              <a:cs typeface="Times New Roman" panose="02020603050405020304" pitchFamily="18" charset="0"/>
            </a:endParaRPr>
          </a:p>
        </p:txBody>
      </p:sp>
      <p:sp>
        <p:nvSpPr>
          <p:cNvPr id="11" name="Shape 9"/>
          <p:cNvSpPr/>
          <p:nvPr/>
        </p:nvSpPr>
        <p:spPr>
          <a:xfrm>
            <a:off x="7565172" y="4086046"/>
            <a:ext cx="777597" cy="44410"/>
          </a:xfrm>
          <a:prstGeom prst="rect">
            <a:avLst/>
          </a:prstGeom>
          <a:solidFill>
            <a:srgbClr val="D2CCC5"/>
          </a:solidFill>
          <a:ln/>
        </p:spPr>
      </p:sp>
      <p:sp>
        <p:nvSpPr>
          <p:cNvPr id="12" name="Shape 10"/>
          <p:cNvSpPr/>
          <p:nvPr/>
        </p:nvSpPr>
        <p:spPr>
          <a:xfrm>
            <a:off x="7065228" y="3858339"/>
            <a:ext cx="499943" cy="499943"/>
          </a:xfrm>
          <a:prstGeom prst="roundRect">
            <a:avLst>
              <a:gd name="adj" fmla="val 26667"/>
            </a:avLst>
          </a:prstGeom>
          <a:solidFill>
            <a:srgbClr val="EFE7D6"/>
          </a:solidFill>
          <a:ln/>
        </p:spPr>
      </p:sp>
      <p:sp>
        <p:nvSpPr>
          <p:cNvPr id="13" name="Text 11"/>
          <p:cNvSpPr/>
          <p:nvPr/>
        </p:nvSpPr>
        <p:spPr>
          <a:xfrm>
            <a:off x="7214175" y="3900011"/>
            <a:ext cx="202049" cy="416481"/>
          </a:xfrm>
          <a:prstGeom prst="rect">
            <a:avLst/>
          </a:prstGeom>
          <a:noFill/>
          <a:ln/>
        </p:spPr>
        <p:txBody>
          <a:bodyPr wrap="none" rtlCol="0" anchor="t"/>
          <a:lstStyle/>
          <a:p>
            <a:pPr marL="0" indent="0" algn="ctr">
              <a:lnSpc>
                <a:spcPts val="3281"/>
              </a:lnSpc>
              <a:buNone/>
            </a:pPr>
            <a:r>
              <a:rPr lang="en-US" sz="2624" b="1" dirty="0">
                <a:solidFill>
                  <a:srgbClr val="484237"/>
                </a:solidFill>
                <a:latin typeface="Times New Roman" panose="02020603050405020304" pitchFamily="18" charset="0"/>
                <a:ea typeface="Gelasio" pitchFamily="34" charset="-122"/>
                <a:cs typeface="Times New Roman" panose="02020603050405020304" pitchFamily="18" charset="0"/>
              </a:rPr>
              <a:t>2</a:t>
            </a:r>
            <a:endParaRPr lang="en-US" sz="2624" dirty="0">
              <a:latin typeface="Times New Roman" panose="02020603050405020304" pitchFamily="18" charset="0"/>
              <a:cs typeface="Times New Roman" panose="02020603050405020304" pitchFamily="18" charset="0"/>
            </a:endParaRPr>
          </a:p>
        </p:txBody>
      </p:sp>
      <p:sp>
        <p:nvSpPr>
          <p:cNvPr id="14" name="Text 12"/>
          <p:cNvSpPr/>
          <p:nvPr/>
        </p:nvSpPr>
        <p:spPr>
          <a:xfrm>
            <a:off x="8537258" y="3906917"/>
            <a:ext cx="2777490" cy="347186"/>
          </a:xfrm>
          <a:prstGeom prst="rect">
            <a:avLst/>
          </a:prstGeom>
          <a:noFill/>
          <a:ln/>
        </p:spPr>
        <p:txBody>
          <a:bodyPr wrap="none" rtlCol="0" anchor="t"/>
          <a:lstStyle/>
          <a:p>
            <a:pPr marL="0" indent="0" algn="l">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Data Cleaning</a:t>
            </a:r>
            <a:endParaRPr lang="en-US" sz="2187" dirty="0">
              <a:latin typeface="Times New Roman" panose="02020603050405020304" pitchFamily="18" charset="0"/>
              <a:cs typeface="Times New Roman" panose="02020603050405020304" pitchFamily="18" charset="0"/>
            </a:endParaRPr>
          </a:p>
        </p:txBody>
      </p:sp>
      <p:sp>
        <p:nvSpPr>
          <p:cNvPr id="15" name="Text 13"/>
          <p:cNvSpPr/>
          <p:nvPr/>
        </p:nvSpPr>
        <p:spPr>
          <a:xfrm>
            <a:off x="8537258" y="4387334"/>
            <a:ext cx="4055150" cy="1066205"/>
          </a:xfrm>
          <a:prstGeom prst="rect">
            <a:avLst/>
          </a:prstGeom>
          <a:noFill/>
          <a:ln/>
        </p:spPr>
        <p:txBody>
          <a:bodyPr wrap="square" rtlCol="0" anchor="t"/>
          <a:lstStyle/>
          <a:p>
            <a:pPr marL="0" indent="0" algn="l">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Clean the collected data by addressing missing values, outliers, and inconsistencies to ensure data quality.</a:t>
            </a:r>
            <a:endParaRPr lang="en-US" sz="1750" dirty="0">
              <a:latin typeface="Times New Roman" panose="02020603050405020304" pitchFamily="18" charset="0"/>
              <a:cs typeface="Times New Roman" panose="02020603050405020304" pitchFamily="18" charset="0"/>
            </a:endParaRPr>
          </a:p>
        </p:txBody>
      </p:sp>
      <p:sp>
        <p:nvSpPr>
          <p:cNvPr id="16" name="Shape 14"/>
          <p:cNvSpPr/>
          <p:nvPr/>
        </p:nvSpPr>
        <p:spPr>
          <a:xfrm>
            <a:off x="6287631" y="5543729"/>
            <a:ext cx="777597" cy="44410"/>
          </a:xfrm>
          <a:prstGeom prst="rect">
            <a:avLst/>
          </a:prstGeom>
          <a:solidFill>
            <a:srgbClr val="D2CCC5"/>
          </a:solidFill>
          <a:ln/>
        </p:spPr>
      </p:sp>
      <p:sp>
        <p:nvSpPr>
          <p:cNvPr id="17" name="Shape 15"/>
          <p:cNvSpPr/>
          <p:nvPr/>
        </p:nvSpPr>
        <p:spPr>
          <a:xfrm>
            <a:off x="7065228" y="5316022"/>
            <a:ext cx="499943" cy="499943"/>
          </a:xfrm>
          <a:prstGeom prst="roundRect">
            <a:avLst>
              <a:gd name="adj" fmla="val 26667"/>
            </a:avLst>
          </a:prstGeom>
          <a:solidFill>
            <a:srgbClr val="EFE7D6"/>
          </a:solidFill>
          <a:ln/>
        </p:spPr>
      </p:sp>
      <p:sp>
        <p:nvSpPr>
          <p:cNvPr id="18" name="Text 16"/>
          <p:cNvSpPr/>
          <p:nvPr/>
        </p:nvSpPr>
        <p:spPr>
          <a:xfrm>
            <a:off x="7214771" y="5357693"/>
            <a:ext cx="200858" cy="416481"/>
          </a:xfrm>
          <a:prstGeom prst="rect">
            <a:avLst/>
          </a:prstGeom>
          <a:noFill/>
          <a:ln/>
        </p:spPr>
        <p:txBody>
          <a:bodyPr wrap="none" rtlCol="0" anchor="t"/>
          <a:lstStyle/>
          <a:p>
            <a:pPr marL="0" indent="0" algn="ctr">
              <a:lnSpc>
                <a:spcPts val="3281"/>
              </a:lnSpc>
              <a:buNone/>
            </a:pPr>
            <a:r>
              <a:rPr lang="en-US" sz="2624" b="1" dirty="0">
                <a:solidFill>
                  <a:srgbClr val="484237"/>
                </a:solidFill>
                <a:latin typeface="Times New Roman" panose="02020603050405020304" pitchFamily="18" charset="0"/>
                <a:ea typeface="Gelasio" pitchFamily="34" charset="-122"/>
                <a:cs typeface="Times New Roman" panose="02020603050405020304" pitchFamily="18" charset="0"/>
              </a:rPr>
              <a:t>3</a:t>
            </a:r>
            <a:endParaRPr lang="en-US" sz="2624" dirty="0">
              <a:latin typeface="Times New Roman" panose="02020603050405020304" pitchFamily="18" charset="0"/>
              <a:cs typeface="Times New Roman" panose="02020603050405020304" pitchFamily="18" charset="0"/>
            </a:endParaRPr>
          </a:p>
        </p:txBody>
      </p:sp>
      <p:sp>
        <p:nvSpPr>
          <p:cNvPr id="19" name="Text 17"/>
          <p:cNvSpPr/>
          <p:nvPr/>
        </p:nvSpPr>
        <p:spPr>
          <a:xfrm>
            <a:off x="3237667" y="5364599"/>
            <a:ext cx="2855476" cy="347186"/>
          </a:xfrm>
          <a:prstGeom prst="rect">
            <a:avLst/>
          </a:prstGeom>
          <a:noFill/>
          <a:ln/>
        </p:spPr>
        <p:txBody>
          <a:bodyPr wrap="none" rtlCol="0" anchor="t"/>
          <a:lstStyle/>
          <a:p>
            <a:pPr marL="0" indent="0" algn="r">
              <a:lnSpc>
                <a:spcPts val="2734"/>
              </a:lnSpc>
              <a:buNone/>
            </a:pPr>
            <a:r>
              <a:rPr lang="en-US" sz="2187" b="1" dirty="0">
                <a:solidFill>
                  <a:srgbClr val="484237"/>
                </a:solidFill>
                <a:latin typeface="Times New Roman" panose="02020603050405020304" pitchFamily="18" charset="0"/>
                <a:ea typeface="Gelasio" pitchFamily="34" charset="-122"/>
                <a:cs typeface="Times New Roman" panose="02020603050405020304" pitchFamily="18" charset="0"/>
              </a:rPr>
              <a:t>Exploratory Analysis</a:t>
            </a:r>
            <a:endParaRPr lang="en-US" sz="2187" dirty="0">
              <a:latin typeface="Times New Roman" panose="02020603050405020304" pitchFamily="18" charset="0"/>
              <a:cs typeface="Times New Roman" panose="02020603050405020304" pitchFamily="18" charset="0"/>
            </a:endParaRPr>
          </a:p>
        </p:txBody>
      </p:sp>
      <p:sp>
        <p:nvSpPr>
          <p:cNvPr id="20" name="Text 18"/>
          <p:cNvSpPr/>
          <p:nvPr/>
        </p:nvSpPr>
        <p:spPr>
          <a:xfrm>
            <a:off x="2037993" y="5845016"/>
            <a:ext cx="4055150" cy="1421606"/>
          </a:xfrm>
          <a:prstGeom prst="rect">
            <a:avLst/>
          </a:prstGeom>
          <a:noFill/>
          <a:ln/>
        </p:spPr>
        <p:txBody>
          <a:bodyPr wrap="square" rtlCol="0" anchor="t"/>
          <a:lstStyle/>
          <a:p>
            <a:pPr marL="0" indent="0" algn="r">
              <a:lnSpc>
                <a:spcPts val="2799"/>
              </a:lnSpc>
              <a:buNone/>
            </a:pPr>
            <a:r>
              <a:rPr lang="en-US" sz="1750" dirty="0">
                <a:solidFill>
                  <a:srgbClr val="746558"/>
                </a:solidFill>
                <a:latin typeface="Times New Roman" panose="02020603050405020304" pitchFamily="18" charset="0"/>
                <a:ea typeface="Gelasio" pitchFamily="34" charset="-122"/>
                <a:cs typeface="Times New Roman" panose="02020603050405020304" pitchFamily="18" charset="0"/>
              </a:rPr>
              <a:t>Conduct initial exploration of the data to identify patterns, trends, and insights using statistical and visualization techniques.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2803"/>
            <a:ext cx="14630400" cy="8229600"/>
          </a:xfrm>
          <a:prstGeom prst="rect">
            <a:avLst/>
          </a:prstGeom>
          <a:solidFill>
            <a:srgbClr val="F9F6F0"/>
          </a:solidFill>
          <a:ln/>
        </p:spPr>
      </p:sp>
      <p:grpSp>
        <p:nvGrpSpPr>
          <p:cNvPr id="26" name="Group 25">
            <a:extLst>
              <a:ext uri="{FF2B5EF4-FFF2-40B4-BE49-F238E27FC236}">
                <a16:creationId xmlns:a16="http://schemas.microsoft.com/office/drawing/2014/main" id="{7EBD28BA-667E-5AA9-5A22-2AF158270325}"/>
              </a:ext>
            </a:extLst>
          </p:cNvPr>
          <p:cNvGrpSpPr/>
          <p:nvPr/>
        </p:nvGrpSpPr>
        <p:grpSpPr>
          <a:xfrm>
            <a:off x="341878" y="274400"/>
            <a:ext cx="10373525" cy="7566716"/>
            <a:chOff x="763294" y="552679"/>
            <a:chExt cx="9314020" cy="7365346"/>
          </a:xfrm>
        </p:grpSpPr>
        <p:sp>
          <p:nvSpPr>
            <p:cNvPr id="27" name="Text 2">
              <a:extLst>
                <a:ext uri="{FF2B5EF4-FFF2-40B4-BE49-F238E27FC236}">
                  <a16:creationId xmlns:a16="http://schemas.microsoft.com/office/drawing/2014/main" id="{685D3C09-1952-1194-AACA-7A09FB8D1AFA}"/>
                </a:ext>
              </a:extLst>
            </p:cNvPr>
            <p:cNvSpPr/>
            <p:nvPr/>
          </p:nvSpPr>
          <p:spPr>
            <a:xfrm>
              <a:off x="764500" y="552679"/>
              <a:ext cx="8118634" cy="1934741"/>
            </a:xfrm>
            <a:prstGeom prst="rect">
              <a:avLst/>
            </a:prstGeom>
            <a:noFill/>
            <a:ln/>
          </p:spPr>
          <p:txBody>
            <a:bodyPr wrap="square" rtlCol="0" anchor="t"/>
            <a:lstStyle/>
            <a:p>
              <a:pPr marL="0" indent="0" algn="ctr">
                <a:lnSpc>
                  <a:spcPts val="5017"/>
                </a:lnSpc>
                <a:buNone/>
              </a:pPr>
              <a:r>
                <a:rPr lang="en-US" sz="5250" b="1" dirty="0">
                  <a:solidFill>
                    <a:srgbClr val="484237"/>
                  </a:solidFill>
                  <a:latin typeface="Times New Roman" panose="02020603050405020304" pitchFamily="18" charset="0"/>
                  <a:ea typeface="Alexandria" pitchFamily="34" charset="-122"/>
                  <a:cs typeface="Times New Roman" panose="02020603050405020304" pitchFamily="18" charset="0"/>
                </a:rPr>
                <a:t>Identifying correlations and relationships within Healthcare data</a:t>
              </a:r>
              <a:endParaRPr lang="en-US" sz="5250" dirty="0">
                <a:solidFill>
                  <a:srgbClr val="484237"/>
                </a:solidFill>
                <a:latin typeface="Times New Roman" panose="02020603050405020304" pitchFamily="18" charset="0"/>
                <a:cs typeface="Times New Roman" panose="02020603050405020304" pitchFamily="18" charset="0"/>
              </a:endParaRPr>
            </a:p>
          </p:txBody>
        </p:sp>
        <p:pic>
          <p:nvPicPr>
            <p:cNvPr id="28" name="Image 1" descr="preencoded.png">
              <a:extLst>
                <a:ext uri="{FF2B5EF4-FFF2-40B4-BE49-F238E27FC236}">
                  <a16:creationId xmlns:a16="http://schemas.microsoft.com/office/drawing/2014/main" id="{63C6314A-7F6B-0A0B-73B6-7F89B02C7123}"/>
                </a:ext>
              </a:extLst>
            </p:cNvPr>
            <p:cNvPicPr>
              <a:picLocks noChangeAspect="1"/>
            </p:cNvPicPr>
            <p:nvPr/>
          </p:nvPicPr>
          <p:blipFill>
            <a:blip r:embed="rId3">
              <a:duotone>
                <a:prstClr val="black"/>
                <a:srgbClr val="D9C3A5">
                  <a:tint val="50000"/>
                  <a:satMod val="180000"/>
                </a:srgbClr>
              </a:duotone>
            </a:blip>
            <a:stretch>
              <a:fillRect/>
            </a:stretch>
          </p:blipFill>
          <p:spPr>
            <a:xfrm>
              <a:off x="764500" y="2652779"/>
              <a:ext cx="1019413" cy="1631037"/>
            </a:xfrm>
            <a:prstGeom prst="rect">
              <a:avLst/>
            </a:prstGeom>
          </p:spPr>
        </p:pic>
        <p:sp>
          <p:nvSpPr>
            <p:cNvPr id="29" name="Text 3">
              <a:extLst>
                <a:ext uri="{FF2B5EF4-FFF2-40B4-BE49-F238E27FC236}">
                  <a16:creationId xmlns:a16="http://schemas.microsoft.com/office/drawing/2014/main" id="{6DA498E1-A4C9-631C-7B03-C9E090C6C64F}"/>
                </a:ext>
              </a:extLst>
            </p:cNvPr>
            <p:cNvSpPr/>
            <p:nvPr/>
          </p:nvSpPr>
          <p:spPr>
            <a:xfrm>
              <a:off x="1939482" y="2945570"/>
              <a:ext cx="2585680" cy="318611"/>
            </a:xfrm>
            <a:prstGeom prst="rect">
              <a:avLst/>
            </a:prstGeom>
            <a:noFill/>
            <a:ln/>
          </p:spPr>
          <p:txBody>
            <a:bodyPr wrap="none" rtlCol="0" anchor="t"/>
            <a:lstStyle/>
            <a:p>
              <a:pPr marL="0" indent="0" algn="l">
                <a:lnSpc>
                  <a:spcPts val="2508"/>
                </a:lnSpc>
                <a:buNone/>
              </a:pPr>
              <a:r>
                <a:rPr lang="en-US" sz="2400" b="1" dirty="0">
                  <a:solidFill>
                    <a:srgbClr val="484237"/>
                  </a:solidFill>
                  <a:latin typeface="Times New Roman" panose="02020603050405020304" pitchFamily="18" charset="0"/>
                  <a:ea typeface="Alexandria" pitchFamily="34" charset="-122"/>
                  <a:cs typeface="Times New Roman" panose="02020603050405020304" pitchFamily="18" charset="0"/>
                </a:rPr>
                <a:t>Correlation Analysis</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30" name="Text 4">
              <a:extLst>
                <a:ext uri="{FF2B5EF4-FFF2-40B4-BE49-F238E27FC236}">
                  <a16:creationId xmlns:a16="http://schemas.microsoft.com/office/drawing/2014/main" id="{5F0C2437-3709-2E87-11C5-CA12A4424ED2}"/>
                </a:ext>
              </a:extLst>
            </p:cNvPr>
            <p:cNvSpPr/>
            <p:nvPr/>
          </p:nvSpPr>
          <p:spPr>
            <a:xfrm>
              <a:off x="1958680" y="3467218"/>
              <a:ext cx="8118634" cy="652224"/>
            </a:xfrm>
            <a:prstGeom prst="rect">
              <a:avLst/>
            </a:prstGeom>
            <a:noFill/>
            <a:ln/>
          </p:spPr>
          <p:txBody>
            <a:bodyPr wrap="square" rtlCol="0" anchor="t"/>
            <a:lstStyle/>
            <a:p>
              <a:pPr marL="0" indent="0" algn="l">
                <a:lnSpc>
                  <a:spcPts val="2569"/>
                </a:lnSpc>
                <a:buNone/>
              </a:pPr>
              <a:r>
                <a:rPr lang="en-US" dirty="0">
                  <a:solidFill>
                    <a:srgbClr val="746558"/>
                  </a:solidFill>
                  <a:latin typeface="Times New Roman" panose="02020603050405020304" pitchFamily="18" charset="0"/>
                  <a:ea typeface="Sora" pitchFamily="34" charset="-122"/>
                  <a:cs typeface="Times New Roman" panose="02020603050405020304" pitchFamily="18" charset="0"/>
                </a:rPr>
                <a:t>Examining the strength and direction of relationships between healthcare variables.</a:t>
              </a:r>
              <a:endParaRPr lang="en-US" dirty="0">
                <a:solidFill>
                  <a:srgbClr val="746558"/>
                </a:solidFill>
                <a:latin typeface="Times New Roman" panose="02020603050405020304" pitchFamily="18" charset="0"/>
                <a:cs typeface="Times New Roman" panose="02020603050405020304" pitchFamily="18" charset="0"/>
              </a:endParaRPr>
            </a:p>
          </p:txBody>
        </p:sp>
        <p:pic>
          <p:nvPicPr>
            <p:cNvPr id="31" name="Image 2" descr="preencoded.png">
              <a:extLst>
                <a:ext uri="{FF2B5EF4-FFF2-40B4-BE49-F238E27FC236}">
                  <a16:creationId xmlns:a16="http://schemas.microsoft.com/office/drawing/2014/main" id="{F27ED69E-6826-84C2-730A-54C082D4A164}"/>
                </a:ext>
              </a:extLst>
            </p:cNvPr>
            <p:cNvPicPr>
              <a:picLocks noChangeAspect="1"/>
            </p:cNvPicPr>
            <p:nvPr/>
          </p:nvPicPr>
          <p:blipFill>
            <a:blip r:embed="rId4">
              <a:duotone>
                <a:prstClr val="black"/>
                <a:srgbClr val="D9C3A5">
                  <a:tint val="50000"/>
                  <a:satMod val="180000"/>
                </a:srgbClr>
              </a:duotone>
            </a:blip>
            <a:stretch>
              <a:fillRect/>
            </a:stretch>
          </p:blipFill>
          <p:spPr>
            <a:xfrm>
              <a:off x="763294" y="4490592"/>
              <a:ext cx="1019413" cy="1631037"/>
            </a:xfrm>
            <a:prstGeom prst="rect">
              <a:avLst/>
            </a:prstGeom>
          </p:spPr>
        </p:pic>
        <p:sp>
          <p:nvSpPr>
            <p:cNvPr id="32" name="Text 5">
              <a:extLst>
                <a:ext uri="{FF2B5EF4-FFF2-40B4-BE49-F238E27FC236}">
                  <a16:creationId xmlns:a16="http://schemas.microsoft.com/office/drawing/2014/main" id="{7E2557D5-EFC2-9FFF-E91B-187041CC2BA6}"/>
                </a:ext>
              </a:extLst>
            </p:cNvPr>
            <p:cNvSpPr/>
            <p:nvPr/>
          </p:nvSpPr>
          <p:spPr>
            <a:xfrm>
              <a:off x="1986838" y="4736898"/>
              <a:ext cx="2548533" cy="318611"/>
            </a:xfrm>
            <a:prstGeom prst="rect">
              <a:avLst/>
            </a:prstGeom>
            <a:noFill/>
            <a:ln/>
          </p:spPr>
          <p:txBody>
            <a:bodyPr wrap="none" rtlCol="0" anchor="t"/>
            <a:lstStyle/>
            <a:p>
              <a:pPr marL="0" indent="0" algn="l">
                <a:lnSpc>
                  <a:spcPts val="2508"/>
                </a:lnSpc>
                <a:buNone/>
              </a:pPr>
              <a:r>
                <a:rPr lang="en-US" sz="2400" b="1" dirty="0">
                  <a:solidFill>
                    <a:srgbClr val="484237"/>
                  </a:solidFill>
                  <a:latin typeface="Times New Roman" panose="02020603050405020304" pitchFamily="18" charset="0"/>
                  <a:ea typeface="Alexandria" pitchFamily="34" charset="-122"/>
                  <a:cs typeface="Times New Roman" panose="02020603050405020304" pitchFamily="18" charset="0"/>
                </a:rPr>
                <a:t>Causal Inference</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33" name="Text 6">
              <a:extLst>
                <a:ext uri="{FF2B5EF4-FFF2-40B4-BE49-F238E27FC236}">
                  <a16:creationId xmlns:a16="http://schemas.microsoft.com/office/drawing/2014/main" id="{FA7DD74D-EC5E-15C7-9777-7AB7CE6ADE08}"/>
                </a:ext>
              </a:extLst>
            </p:cNvPr>
            <p:cNvSpPr/>
            <p:nvPr/>
          </p:nvSpPr>
          <p:spPr>
            <a:xfrm>
              <a:off x="1958680" y="5208423"/>
              <a:ext cx="8118634" cy="326112"/>
            </a:xfrm>
            <a:prstGeom prst="rect">
              <a:avLst/>
            </a:prstGeom>
            <a:noFill/>
            <a:ln/>
          </p:spPr>
          <p:txBody>
            <a:bodyPr wrap="none" rtlCol="0" anchor="t"/>
            <a:lstStyle/>
            <a:p>
              <a:pPr marL="0" indent="0" algn="l">
                <a:lnSpc>
                  <a:spcPts val="2569"/>
                </a:lnSpc>
                <a:buNone/>
              </a:pPr>
              <a:r>
                <a:rPr lang="en-US" dirty="0">
                  <a:solidFill>
                    <a:srgbClr val="746558"/>
                  </a:solidFill>
                  <a:latin typeface="Times New Roman" panose="02020603050405020304" pitchFamily="18" charset="0"/>
                  <a:ea typeface="Sora" pitchFamily="34" charset="-122"/>
                  <a:cs typeface="Times New Roman" panose="02020603050405020304" pitchFamily="18" charset="0"/>
                </a:rPr>
                <a:t>Investigating potential cause-and-effect relationships in healthcare data.</a:t>
              </a:r>
              <a:endParaRPr lang="en-US" dirty="0">
                <a:solidFill>
                  <a:srgbClr val="746558"/>
                </a:solidFill>
                <a:latin typeface="Times New Roman" panose="02020603050405020304" pitchFamily="18" charset="0"/>
                <a:cs typeface="Times New Roman" panose="02020603050405020304" pitchFamily="18" charset="0"/>
              </a:endParaRPr>
            </a:p>
          </p:txBody>
        </p:sp>
        <p:pic>
          <p:nvPicPr>
            <p:cNvPr id="34" name="Image 3" descr="preencoded.png">
              <a:extLst>
                <a:ext uri="{FF2B5EF4-FFF2-40B4-BE49-F238E27FC236}">
                  <a16:creationId xmlns:a16="http://schemas.microsoft.com/office/drawing/2014/main" id="{097B8452-3227-D036-F4A7-0DEB005DA2F3}"/>
                </a:ext>
              </a:extLst>
            </p:cNvPr>
            <p:cNvPicPr>
              <a:picLocks noChangeAspect="1"/>
            </p:cNvPicPr>
            <p:nvPr/>
          </p:nvPicPr>
          <p:blipFill>
            <a:blip r:embed="rId5">
              <a:duotone>
                <a:prstClr val="black"/>
                <a:srgbClr val="D9C3A5">
                  <a:tint val="50000"/>
                  <a:satMod val="180000"/>
                </a:srgbClr>
              </a:duotone>
            </a:blip>
            <a:stretch>
              <a:fillRect/>
            </a:stretch>
          </p:blipFill>
          <p:spPr>
            <a:xfrm>
              <a:off x="764500" y="6286988"/>
              <a:ext cx="1019413" cy="1631037"/>
            </a:xfrm>
            <a:prstGeom prst="rect">
              <a:avLst/>
            </a:prstGeom>
          </p:spPr>
        </p:pic>
        <p:sp>
          <p:nvSpPr>
            <p:cNvPr id="35" name="Text 7">
              <a:extLst>
                <a:ext uri="{FF2B5EF4-FFF2-40B4-BE49-F238E27FC236}">
                  <a16:creationId xmlns:a16="http://schemas.microsoft.com/office/drawing/2014/main" id="{F5D23E28-46F1-2A8A-0C8F-495C2E2DD5DA}"/>
                </a:ext>
              </a:extLst>
            </p:cNvPr>
            <p:cNvSpPr/>
            <p:nvPr/>
          </p:nvSpPr>
          <p:spPr>
            <a:xfrm>
              <a:off x="1958680" y="6510259"/>
              <a:ext cx="2604849" cy="318611"/>
            </a:xfrm>
            <a:prstGeom prst="rect">
              <a:avLst/>
            </a:prstGeom>
            <a:noFill/>
            <a:ln/>
          </p:spPr>
          <p:txBody>
            <a:bodyPr wrap="none" rtlCol="0" anchor="t"/>
            <a:lstStyle/>
            <a:p>
              <a:pPr marL="0" indent="0" algn="l">
                <a:lnSpc>
                  <a:spcPts val="2508"/>
                </a:lnSpc>
                <a:buNone/>
              </a:pPr>
              <a:r>
                <a:rPr lang="en-US" sz="2400" b="1" dirty="0">
                  <a:solidFill>
                    <a:srgbClr val="484237"/>
                  </a:solidFill>
                  <a:latin typeface="Times New Roman" panose="02020603050405020304" pitchFamily="18" charset="0"/>
                  <a:ea typeface="Alexandria" pitchFamily="34" charset="-122"/>
                  <a:cs typeface="Times New Roman" panose="02020603050405020304" pitchFamily="18" charset="0"/>
                </a:rPr>
                <a:t>Pattern Recognition</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36" name="Text 8">
              <a:extLst>
                <a:ext uri="{FF2B5EF4-FFF2-40B4-BE49-F238E27FC236}">
                  <a16:creationId xmlns:a16="http://schemas.microsoft.com/office/drawing/2014/main" id="{6EA6CF1C-EA48-8E80-2A9B-0EECFB1CAA7A}"/>
                </a:ext>
              </a:extLst>
            </p:cNvPr>
            <p:cNvSpPr/>
            <p:nvPr/>
          </p:nvSpPr>
          <p:spPr>
            <a:xfrm>
              <a:off x="1939482" y="7017186"/>
              <a:ext cx="8118634" cy="652224"/>
            </a:xfrm>
            <a:prstGeom prst="rect">
              <a:avLst/>
            </a:prstGeom>
            <a:noFill/>
            <a:ln/>
          </p:spPr>
          <p:txBody>
            <a:bodyPr wrap="square" rtlCol="0" anchor="t"/>
            <a:lstStyle/>
            <a:p>
              <a:pPr marL="0" indent="0" algn="l">
                <a:lnSpc>
                  <a:spcPts val="2569"/>
                </a:lnSpc>
                <a:buNone/>
              </a:pPr>
              <a:r>
                <a:rPr lang="en-US" dirty="0">
                  <a:solidFill>
                    <a:srgbClr val="746558"/>
                  </a:solidFill>
                  <a:latin typeface="Times New Roman" panose="02020603050405020304" pitchFamily="18" charset="0"/>
                  <a:ea typeface="Sora" pitchFamily="34" charset="-122"/>
                  <a:cs typeface="Times New Roman" panose="02020603050405020304" pitchFamily="18" charset="0"/>
                </a:rPr>
                <a:t>Identifying recurring patterns and associations within complex healthcare datasets.</a:t>
              </a:r>
              <a:endParaRPr lang="en-US" dirty="0">
                <a:solidFill>
                  <a:srgbClr val="746558"/>
                </a:solidFill>
                <a:latin typeface="Times New Roman" panose="02020603050405020304" pitchFamily="18" charset="0"/>
                <a:cs typeface="Times New Roman" panose="02020603050405020304" pitchFamily="18" charset="0"/>
              </a:endParaRPr>
            </a:p>
          </p:txBody>
        </p:sp>
      </p:grpSp>
      <p:pic>
        <p:nvPicPr>
          <p:cNvPr id="37" name="Image 0" descr="preencoded.png">
            <a:extLst>
              <a:ext uri="{FF2B5EF4-FFF2-40B4-BE49-F238E27FC236}">
                <a16:creationId xmlns:a16="http://schemas.microsoft.com/office/drawing/2014/main" id="{17AA8FE6-1163-EFC0-2D26-5E5903270187}"/>
              </a:ext>
            </a:extLst>
          </p:cNvPr>
          <p:cNvPicPr>
            <a:picLocks noChangeAspect="1"/>
          </p:cNvPicPr>
          <p:nvPr/>
        </p:nvPicPr>
        <p:blipFill>
          <a:blip r:embed="rId6"/>
          <a:stretch>
            <a:fillRect/>
          </a:stretch>
        </p:blipFill>
        <p:spPr>
          <a:xfrm>
            <a:off x="10169912" y="0"/>
            <a:ext cx="4460488" cy="8229600"/>
          </a:xfrm>
          <a:prstGeom prst="rect">
            <a:avLst/>
          </a:prstGeom>
        </p:spPr>
      </p:pic>
    </p:spTree>
    <p:extLst>
      <p:ext uri="{BB962C8B-B14F-4D97-AF65-F5344CB8AC3E}">
        <p14:creationId xmlns:p14="http://schemas.microsoft.com/office/powerpoint/2010/main" val="9180528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grpSp>
        <p:nvGrpSpPr>
          <p:cNvPr id="18" name="Group 17">
            <a:extLst>
              <a:ext uri="{FF2B5EF4-FFF2-40B4-BE49-F238E27FC236}">
                <a16:creationId xmlns:a16="http://schemas.microsoft.com/office/drawing/2014/main" id="{7FD90BAB-3C2A-1909-B5AD-F31F836B988D}"/>
              </a:ext>
            </a:extLst>
          </p:cNvPr>
          <p:cNvGrpSpPr/>
          <p:nvPr/>
        </p:nvGrpSpPr>
        <p:grpSpPr>
          <a:xfrm>
            <a:off x="1340339" y="836910"/>
            <a:ext cx="12115445" cy="6405899"/>
            <a:chOff x="1760220" y="1436370"/>
            <a:chExt cx="11109960" cy="5356860"/>
          </a:xfrm>
        </p:grpSpPr>
        <p:sp>
          <p:nvSpPr>
            <p:cNvPr id="19" name="Text 2">
              <a:extLst>
                <a:ext uri="{FF2B5EF4-FFF2-40B4-BE49-F238E27FC236}">
                  <a16:creationId xmlns:a16="http://schemas.microsoft.com/office/drawing/2014/main" id="{9268CAB6-CB9D-E6D2-584D-36BF65C2FF5E}"/>
                </a:ext>
              </a:extLst>
            </p:cNvPr>
            <p:cNvSpPr/>
            <p:nvPr/>
          </p:nvSpPr>
          <p:spPr>
            <a:xfrm>
              <a:off x="1760220" y="1436370"/>
              <a:ext cx="11109960" cy="1388745"/>
            </a:xfrm>
            <a:prstGeom prst="rect">
              <a:avLst/>
            </a:prstGeom>
            <a:noFill/>
            <a:ln/>
          </p:spPr>
          <p:txBody>
            <a:bodyPr wrap="square" rtlCol="0" anchor="t"/>
            <a:lstStyle/>
            <a:p>
              <a:pPr marL="0" indent="0" algn="ctr">
                <a:lnSpc>
                  <a:spcPts val="5468"/>
                </a:lnSpc>
                <a:buNone/>
              </a:pPr>
              <a:r>
                <a:rPr lang="en-US" sz="5250" b="1" dirty="0">
                  <a:solidFill>
                    <a:srgbClr val="484237"/>
                  </a:solidFill>
                  <a:latin typeface="Times New Roman" panose="02020603050405020304" pitchFamily="18" charset="0"/>
                  <a:ea typeface="Alexandria" pitchFamily="34" charset="-122"/>
                  <a:cs typeface="Times New Roman" panose="02020603050405020304" pitchFamily="18" charset="0"/>
                </a:rPr>
                <a:t>Addressing Missing or Inconsistent Data in Healthcare Analysis</a:t>
              </a:r>
              <a:endParaRPr lang="en-US" sz="5250" dirty="0">
                <a:solidFill>
                  <a:srgbClr val="484237"/>
                </a:solidFill>
                <a:latin typeface="Times New Roman" panose="02020603050405020304" pitchFamily="18" charset="0"/>
                <a:cs typeface="Times New Roman" panose="02020603050405020304" pitchFamily="18" charset="0"/>
              </a:endParaRPr>
            </a:p>
          </p:txBody>
        </p:sp>
        <p:sp>
          <p:nvSpPr>
            <p:cNvPr id="20" name="Shape 3">
              <a:extLst>
                <a:ext uri="{FF2B5EF4-FFF2-40B4-BE49-F238E27FC236}">
                  <a16:creationId xmlns:a16="http://schemas.microsoft.com/office/drawing/2014/main" id="{FA504FDA-E20E-1C51-D9E6-DF33953809D6}"/>
                </a:ext>
              </a:extLst>
            </p:cNvPr>
            <p:cNvSpPr/>
            <p:nvPr/>
          </p:nvSpPr>
          <p:spPr>
            <a:xfrm>
              <a:off x="1760220" y="3269456"/>
              <a:ext cx="5443895" cy="1650802"/>
            </a:xfrm>
            <a:prstGeom prst="roundRect">
              <a:avLst>
                <a:gd name="adj" fmla="val 6057"/>
              </a:avLst>
            </a:prstGeom>
            <a:solidFill>
              <a:srgbClr val="EFE7D6"/>
            </a:solidFill>
            <a:ln w="7620">
              <a:solidFill>
                <a:srgbClr val="BBC2DC"/>
              </a:solidFill>
              <a:prstDash val="solid"/>
            </a:ln>
          </p:spPr>
        </p:sp>
        <p:sp>
          <p:nvSpPr>
            <p:cNvPr id="21" name="Text 4">
              <a:extLst>
                <a:ext uri="{FF2B5EF4-FFF2-40B4-BE49-F238E27FC236}">
                  <a16:creationId xmlns:a16="http://schemas.microsoft.com/office/drawing/2014/main" id="{3848045D-96D5-DF29-E543-7B4F19BA8807}"/>
                </a:ext>
              </a:extLst>
            </p:cNvPr>
            <p:cNvSpPr/>
            <p:nvPr/>
          </p:nvSpPr>
          <p:spPr>
            <a:xfrm>
              <a:off x="1990011" y="3499247"/>
              <a:ext cx="2777490"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Alexandria" pitchFamily="34" charset="-122"/>
                  <a:cs typeface="Times New Roman" panose="02020603050405020304" pitchFamily="18" charset="0"/>
                </a:rPr>
                <a:t>Data Cleaning</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22" name="Text 5">
              <a:extLst>
                <a:ext uri="{FF2B5EF4-FFF2-40B4-BE49-F238E27FC236}">
                  <a16:creationId xmlns:a16="http://schemas.microsoft.com/office/drawing/2014/main" id="{12C66E85-41BF-223D-1965-53A659F6F5C3}"/>
                </a:ext>
              </a:extLst>
            </p:cNvPr>
            <p:cNvSpPr/>
            <p:nvPr/>
          </p:nvSpPr>
          <p:spPr>
            <a:xfrm>
              <a:off x="1990011" y="3979664"/>
              <a:ext cx="4984313" cy="710803"/>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Sora" pitchFamily="34" charset="-122"/>
                  <a:cs typeface="Times New Roman" panose="02020603050405020304" pitchFamily="18" charset="0"/>
                </a:rPr>
                <a:t>Identify and remove duplicate records or errors to ensure accuracy.</a:t>
              </a:r>
              <a:endParaRPr lang="en-US" dirty="0">
                <a:solidFill>
                  <a:srgbClr val="746558"/>
                </a:solidFill>
                <a:latin typeface="Times New Roman" panose="02020603050405020304" pitchFamily="18" charset="0"/>
                <a:cs typeface="Times New Roman" panose="02020603050405020304" pitchFamily="18" charset="0"/>
              </a:endParaRPr>
            </a:p>
          </p:txBody>
        </p:sp>
        <p:sp>
          <p:nvSpPr>
            <p:cNvPr id="23" name="Shape 6">
              <a:extLst>
                <a:ext uri="{FF2B5EF4-FFF2-40B4-BE49-F238E27FC236}">
                  <a16:creationId xmlns:a16="http://schemas.microsoft.com/office/drawing/2014/main" id="{15D59C42-CEA5-0701-0DD4-B2B5AACDBFC1}"/>
                </a:ext>
              </a:extLst>
            </p:cNvPr>
            <p:cNvSpPr/>
            <p:nvPr/>
          </p:nvSpPr>
          <p:spPr>
            <a:xfrm>
              <a:off x="7426285" y="3269456"/>
              <a:ext cx="5443895" cy="1650802"/>
            </a:xfrm>
            <a:prstGeom prst="roundRect">
              <a:avLst>
                <a:gd name="adj" fmla="val 6057"/>
              </a:avLst>
            </a:prstGeom>
            <a:solidFill>
              <a:srgbClr val="EFE7D6"/>
            </a:solidFill>
            <a:ln w="7620">
              <a:solidFill>
                <a:srgbClr val="BBC2DC"/>
              </a:solidFill>
              <a:prstDash val="solid"/>
            </a:ln>
          </p:spPr>
        </p:sp>
        <p:sp>
          <p:nvSpPr>
            <p:cNvPr id="24" name="Text 7">
              <a:extLst>
                <a:ext uri="{FF2B5EF4-FFF2-40B4-BE49-F238E27FC236}">
                  <a16:creationId xmlns:a16="http://schemas.microsoft.com/office/drawing/2014/main" id="{29BC5791-5276-0D2B-DDBA-09C1910D9228}"/>
                </a:ext>
              </a:extLst>
            </p:cNvPr>
            <p:cNvSpPr/>
            <p:nvPr/>
          </p:nvSpPr>
          <p:spPr>
            <a:xfrm>
              <a:off x="7656076" y="3499247"/>
              <a:ext cx="3276957"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Alexandria" pitchFamily="34" charset="-122"/>
                  <a:cs typeface="Times New Roman" panose="02020603050405020304" pitchFamily="18" charset="0"/>
                </a:rPr>
                <a:t>Imputation Techniques</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25" name="Text 8">
              <a:extLst>
                <a:ext uri="{FF2B5EF4-FFF2-40B4-BE49-F238E27FC236}">
                  <a16:creationId xmlns:a16="http://schemas.microsoft.com/office/drawing/2014/main" id="{26723CF6-0BAF-46FC-2196-AEF22270EFF1}"/>
                </a:ext>
              </a:extLst>
            </p:cNvPr>
            <p:cNvSpPr/>
            <p:nvPr/>
          </p:nvSpPr>
          <p:spPr>
            <a:xfrm>
              <a:off x="7656076" y="3979664"/>
              <a:ext cx="4984313" cy="710803"/>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Sora" pitchFamily="34" charset="-122"/>
                  <a:cs typeface="Times New Roman" panose="02020603050405020304" pitchFamily="18" charset="0"/>
                </a:rPr>
                <a:t>Use statistical methods to fill in missing data points.</a:t>
              </a:r>
              <a:endParaRPr lang="en-US" dirty="0">
                <a:solidFill>
                  <a:srgbClr val="746558"/>
                </a:solidFill>
                <a:latin typeface="Times New Roman" panose="02020603050405020304" pitchFamily="18" charset="0"/>
                <a:cs typeface="Times New Roman" panose="02020603050405020304" pitchFamily="18" charset="0"/>
              </a:endParaRPr>
            </a:p>
          </p:txBody>
        </p:sp>
        <p:sp>
          <p:nvSpPr>
            <p:cNvPr id="26" name="Shape 9">
              <a:extLst>
                <a:ext uri="{FF2B5EF4-FFF2-40B4-BE49-F238E27FC236}">
                  <a16:creationId xmlns:a16="http://schemas.microsoft.com/office/drawing/2014/main" id="{59973FB5-BF1F-65AF-727C-18F8B7D9F223}"/>
                </a:ext>
              </a:extLst>
            </p:cNvPr>
            <p:cNvSpPr/>
            <p:nvPr/>
          </p:nvSpPr>
          <p:spPr>
            <a:xfrm>
              <a:off x="1760220" y="5142428"/>
              <a:ext cx="5443895" cy="1650802"/>
            </a:xfrm>
            <a:prstGeom prst="roundRect">
              <a:avLst>
                <a:gd name="adj" fmla="val 6057"/>
              </a:avLst>
            </a:prstGeom>
            <a:solidFill>
              <a:srgbClr val="EFE7D6"/>
            </a:solidFill>
            <a:ln w="7620">
              <a:solidFill>
                <a:srgbClr val="BBC2DC"/>
              </a:solidFill>
              <a:prstDash val="solid"/>
            </a:ln>
          </p:spPr>
        </p:sp>
        <p:sp>
          <p:nvSpPr>
            <p:cNvPr id="27" name="Text 10">
              <a:extLst>
                <a:ext uri="{FF2B5EF4-FFF2-40B4-BE49-F238E27FC236}">
                  <a16:creationId xmlns:a16="http://schemas.microsoft.com/office/drawing/2014/main" id="{C57F6F4C-50DA-CC3C-C650-5BF73BF23781}"/>
                </a:ext>
              </a:extLst>
            </p:cNvPr>
            <p:cNvSpPr/>
            <p:nvPr/>
          </p:nvSpPr>
          <p:spPr>
            <a:xfrm>
              <a:off x="1990011" y="5372219"/>
              <a:ext cx="2777490"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Alexandria" pitchFamily="34" charset="-122"/>
                  <a:cs typeface="Times New Roman" panose="02020603050405020304" pitchFamily="18" charset="0"/>
                </a:rPr>
                <a:t>Normalization</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28" name="Text 11">
              <a:extLst>
                <a:ext uri="{FF2B5EF4-FFF2-40B4-BE49-F238E27FC236}">
                  <a16:creationId xmlns:a16="http://schemas.microsoft.com/office/drawing/2014/main" id="{A7D155FD-EA27-2453-C137-CF1C70001F95}"/>
                </a:ext>
              </a:extLst>
            </p:cNvPr>
            <p:cNvSpPr/>
            <p:nvPr/>
          </p:nvSpPr>
          <p:spPr>
            <a:xfrm>
              <a:off x="1990011" y="5852636"/>
              <a:ext cx="4984313" cy="710803"/>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Sora" pitchFamily="34" charset="-122"/>
                  <a:cs typeface="Times New Roman" panose="02020603050405020304" pitchFamily="18" charset="0"/>
                </a:rPr>
                <a:t>Standardize data formats to minimize inconsistencies across sources.</a:t>
              </a:r>
              <a:endParaRPr lang="en-US" dirty="0">
                <a:solidFill>
                  <a:srgbClr val="746558"/>
                </a:solidFill>
                <a:latin typeface="Times New Roman" panose="02020603050405020304" pitchFamily="18" charset="0"/>
                <a:cs typeface="Times New Roman" panose="02020603050405020304" pitchFamily="18" charset="0"/>
              </a:endParaRPr>
            </a:p>
          </p:txBody>
        </p:sp>
        <p:sp>
          <p:nvSpPr>
            <p:cNvPr id="29" name="Shape 12">
              <a:extLst>
                <a:ext uri="{FF2B5EF4-FFF2-40B4-BE49-F238E27FC236}">
                  <a16:creationId xmlns:a16="http://schemas.microsoft.com/office/drawing/2014/main" id="{931C7A46-5A97-0C53-C3C5-4ED8D53DA6B2}"/>
                </a:ext>
              </a:extLst>
            </p:cNvPr>
            <p:cNvSpPr/>
            <p:nvPr/>
          </p:nvSpPr>
          <p:spPr>
            <a:xfrm>
              <a:off x="7426285" y="5142428"/>
              <a:ext cx="5443895" cy="1650802"/>
            </a:xfrm>
            <a:prstGeom prst="roundRect">
              <a:avLst>
                <a:gd name="adj" fmla="val 6057"/>
              </a:avLst>
            </a:prstGeom>
            <a:solidFill>
              <a:srgbClr val="EFE7D6"/>
            </a:solidFill>
            <a:ln w="7620">
              <a:solidFill>
                <a:srgbClr val="BBC2DC"/>
              </a:solidFill>
              <a:prstDash val="solid"/>
            </a:ln>
          </p:spPr>
        </p:sp>
        <p:sp>
          <p:nvSpPr>
            <p:cNvPr id="30" name="Text 13">
              <a:extLst>
                <a:ext uri="{FF2B5EF4-FFF2-40B4-BE49-F238E27FC236}">
                  <a16:creationId xmlns:a16="http://schemas.microsoft.com/office/drawing/2014/main" id="{9AB9FCA6-2FE5-D9ED-06A7-C4372A1D8C23}"/>
                </a:ext>
              </a:extLst>
            </p:cNvPr>
            <p:cNvSpPr/>
            <p:nvPr/>
          </p:nvSpPr>
          <p:spPr>
            <a:xfrm>
              <a:off x="7656076" y="5372219"/>
              <a:ext cx="2777490" cy="347186"/>
            </a:xfrm>
            <a:prstGeom prst="rect">
              <a:avLst/>
            </a:prstGeom>
            <a:noFill/>
            <a:ln/>
          </p:spPr>
          <p:txBody>
            <a:bodyPr wrap="none" rtlCol="0" anchor="t"/>
            <a:lstStyle/>
            <a:p>
              <a:pPr marL="0" indent="0">
                <a:lnSpc>
                  <a:spcPts val="2734"/>
                </a:lnSpc>
                <a:buNone/>
              </a:pPr>
              <a:r>
                <a:rPr lang="en-US" sz="2400" b="1" dirty="0">
                  <a:solidFill>
                    <a:srgbClr val="484237"/>
                  </a:solidFill>
                  <a:latin typeface="Times New Roman" panose="02020603050405020304" pitchFamily="18" charset="0"/>
                  <a:ea typeface="Alexandria" pitchFamily="34" charset="-122"/>
                  <a:cs typeface="Times New Roman" panose="02020603050405020304" pitchFamily="18" charset="0"/>
                </a:rPr>
                <a:t>Validation Checks</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31" name="Text 14">
              <a:extLst>
                <a:ext uri="{FF2B5EF4-FFF2-40B4-BE49-F238E27FC236}">
                  <a16:creationId xmlns:a16="http://schemas.microsoft.com/office/drawing/2014/main" id="{A5B32AEC-8E9D-45F3-05F2-69D0012CFAE5}"/>
                </a:ext>
              </a:extLst>
            </p:cNvPr>
            <p:cNvSpPr/>
            <p:nvPr/>
          </p:nvSpPr>
          <p:spPr>
            <a:xfrm>
              <a:off x="7656076" y="5852636"/>
              <a:ext cx="4984313" cy="710803"/>
            </a:xfrm>
            <a:prstGeom prst="rect">
              <a:avLst/>
            </a:prstGeom>
            <a:noFill/>
            <a:ln/>
          </p:spPr>
          <p:txBody>
            <a:bodyPr wrap="square" rtlCol="0" anchor="t"/>
            <a:lstStyle/>
            <a:p>
              <a:pPr marL="0" indent="0">
                <a:lnSpc>
                  <a:spcPts val="2799"/>
                </a:lnSpc>
                <a:buNone/>
              </a:pPr>
              <a:r>
                <a:rPr lang="en-US" dirty="0">
                  <a:solidFill>
                    <a:srgbClr val="746558"/>
                  </a:solidFill>
                  <a:latin typeface="Times New Roman" panose="02020603050405020304" pitchFamily="18" charset="0"/>
                  <a:ea typeface="Sora" pitchFamily="34" charset="-122"/>
                  <a:cs typeface="Times New Roman" panose="02020603050405020304" pitchFamily="18" charset="0"/>
                </a:rPr>
                <a:t>Implement checks to ensure data integrity and consistency.</a:t>
              </a:r>
              <a:endParaRPr lang="en-US" dirty="0">
                <a:solidFill>
                  <a:srgbClr val="746558"/>
                </a:solidFill>
                <a:latin typeface="Times New Roman" panose="02020603050405020304" pitchFamily="18" charset="0"/>
                <a:cs typeface="Times New Roman" panose="02020603050405020304" pitchFamily="18" charset="0"/>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grpSp>
        <p:nvGrpSpPr>
          <p:cNvPr id="10" name="Group 9">
            <a:extLst>
              <a:ext uri="{FF2B5EF4-FFF2-40B4-BE49-F238E27FC236}">
                <a16:creationId xmlns:a16="http://schemas.microsoft.com/office/drawing/2014/main" id="{0FD92FB3-F258-C232-EFE2-94ED7E0C84AE}"/>
              </a:ext>
            </a:extLst>
          </p:cNvPr>
          <p:cNvGrpSpPr/>
          <p:nvPr/>
        </p:nvGrpSpPr>
        <p:grpSpPr>
          <a:xfrm>
            <a:off x="2034914" y="475718"/>
            <a:ext cx="10560571" cy="7278163"/>
            <a:chOff x="2185273" y="594598"/>
            <a:chExt cx="10259854" cy="7040404"/>
          </a:xfrm>
        </p:grpSpPr>
        <p:sp>
          <p:nvSpPr>
            <p:cNvPr id="11" name="Text 2">
              <a:extLst>
                <a:ext uri="{FF2B5EF4-FFF2-40B4-BE49-F238E27FC236}">
                  <a16:creationId xmlns:a16="http://schemas.microsoft.com/office/drawing/2014/main" id="{D84F50E2-AFEB-0349-5FB0-D216C9DB232B}"/>
                </a:ext>
              </a:extLst>
            </p:cNvPr>
            <p:cNvSpPr/>
            <p:nvPr/>
          </p:nvSpPr>
          <p:spPr>
            <a:xfrm>
              <a:off x="2185273" y="594598"/>
              <a:ext cx="10259854" cy="1349692"/>
            </a:xfrm>
            <a:prstGeom prst="rect">
              <a:avLst/>
            </a:prstGeom>
            <a:noFill/>
            <a:ln/>
          </p:spPr>
          <p:txBody>
            <a:bodyPr wrap="square" rtlCol="0" anchor="t"/>
            <a:lstStyle/>
            <a:p>
              <a:pPr marL="0" indent="0" algn="ctr">
                <a:lnSpc>
                  <a:spcPts val="5315"/>
                </a:lnSpc>
                <a:buNone/>
              </a:pPr>
              <a:r>
                <a:rPr lang="en-US" sz="5250" b="1" dirty="0">
                  <a:solidFill>
                    <a:srgbClr val="484237"/>
                  </a:solidFill>
                  <a:latin typeface="Times New Roman" panose="02020603050405020304" pitchFamily="18" charset="0"/>
                  <a:ea typeface="Unbounded" pitchFamily="34" charset="-122"/>
                  <a:cs typeface="Times New Roman" panose="02020603050405020304" pitchFamily="18" charset="0"/>
                </a:rPr>
                <a:t>Tools and techniques for healthcare EDA</a:t>
              </a:r>
              <a:endParaRPr lang="en-US" sz="5250" dirty="0">
                <a:solidFill>
                  <a:srgbClr val="484237"/>
                </a:solidFill>
                <a:latin typeface="Times New Roman" panose="02020603050405020304" pitchFamily="18" charset="0"/>
                <a:cs typeface="Times New Roman" panose="02020603050405020304" pitchFamily="18" charset="0"/>
              </a:endParaRPr>
            </a:p>
          </p:txBody>
        </p:sp>
        <p:sp>
          <p:nvSpPr>
            <p:cNvPr id="12" name="Shape 3">
              <a:extLst>
                <a:ext uri="{FF2B5EF4-FFF2-40B4-BE49-F238E27FC236}">
                  <a16:creationId xmlns:a16="http://schemas.microsoft.com/office/drawing/2014/main" id="{4F932EAC-CA28-2F79-149D-C3101BCC5047}"/>
                </a:ext>
              </a:extLst>
            </p:cNvPr>
            <p:cNvSpPr/>
            <p:nvPr/>
          </p:nvSpPr>
          <p:spPr>
            <a:xfrm>
              <a:off x="2185273" y="2376249"/>
              <a:ext cx="10259854" cy="5258753"/>
            </a:xfrm>
            <a:prstGeom prst="roundRect">
              <a:avLst>
                <a:gd name="adj" fmla="val 1848"/>
              </a:avLst>
            </a:prstGeom>
            <a:noFill/>
            <a:ln w="7620">
              <a:solidFill>
                <a:srgbClr val="000000">
                  <a:alpha val="8000"/>
                </a:srgbClr>
              </a:solidFill>
              <a:prstDash val="solid"/>
            </a:ln>
          </p:spPr>
        </p:sp>
        <p:sp>
          <p:nvSpPr>
            <p:cNvPr id="13" name="Shape 4">
              <a:extLst>
                <a:ext uri="{FF2B5EF4-FFF2-40B4-BE49-F238E27FC236}">
                  <a16:creationId xmlns:a16="http://schemas.microsoft.com/office/drawing/2014/main" id="{AEB42B21-D902-228C-9B73-186BBF8B870F}"/>
                </a:ext>
              </a:extLst>
            </p:cNvPr>
            <p:cNvSpPr/>
            <p:nvPr/>
          </p:nvSpPr>
          <p:spPr>
            <a:xfrm>
              <a:off x="2192893" y="2383869"/>
              <a:ext cx="10244614" cy="1310878"/>
            </a:xfrm>
            <a:prstGeom prst="rect">
              <a:avLst/>
            </a:prstGeom>
            <a:solidFill>
              <a:srgbClr val="EFE7D6">
                <a:alpha val="4000"/>
              </a:srgbClr>
            </a:solidFill>
            <a:ln/>
          </p:spPr>
          <p:txBody>
            <a:bodyPr/>
            <a:lstStyle/>
            <a:p>
              <a:endParaRPr lang="en-IN" dirty="0"/>
            </a:p>
          </p:txBody>
        </p:sp>
        <p:sp>
          <p:nvSpPr>
            <p:cNvPr id="14" name="Text 5">
              <a:extLst>
                <a:ext uri="{FF2B5EF4-FFF2-40B4-BE49-F238E27FC236}">
                  <a16:creationId xmlns:a16="http://schemas.microsoft.com/office/drawing/2014/main" id="{CEEC742A-311F-E386-919E-414153853437}"/>
                </a:ext>
              </a:extLst>
            </p:cNvPr>
            <p:cNvSpPr/>
            <p:nvPr/>
          </p:nvSpPr>
          <p:spPr>
            <a:xfrm>
              <a:off x="2408873" y="2521029"/>
              <a:ext cx="4686538" cy="345519"/>
            </a:xfrm>
            <a:prstGeom prst="rect">
              <a:avLst/>
            </a:prstGeom>
            <a:noFill/>
            <a:ln/>
          </p:spPr>
          <p:txBody>
            <a:bodyPr wrap="none" rtlCol="0" anchor="t"/>
            <a:lstStyle/>
            <a:p>
              <a:pPr marL="0" indent="0">
                <a:lnSpc>
                  <a:spcPts val="2721"/>
                </a:lnSpc>
                <a:buNone/>
              </a:pPr>
              <a:r>
                <a:rPr lang="en-US" sz="2400" dirty="0">
                  <a:solidFill>
                    <a:srgbClr val="484237"/>
                  </a:solidFill>
                  <a:latin typeface="Times New Roman" panose="02020603050405020304" pitchFamily="18" charset="0"/>
                  <a:ea typeface="Open Sans" pitchFamily="34" charset="-122"/>
                  <a:cs typeface="Times New Roman" panose="02020603050405020304" pitchFamily="18" charset="0"/>
                </a:rPr>
                <a:t>Machine Learning Algorithms</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15" name="Text 6">
              <a:extLst>
                <a:ext uri="{FF2B5EF4-FFF2-40B4-BE49-F238E27FC236}">
                  <a16:creationId xmlns:a16="http://schemas.microsoft.com/office/drawing/2014/main" id="{63CE02F1-5FD8-9706-085A-B0591B024871}"/>
                </a:ext>
              </a:extLst>
            </p:cNvPr>
            <p:cNvSpPr/>
            <p:nvPr/>
          </p:nvSpPr>
          <p:spPr>
            <a:xfrm>
              <a:off x="7534989" y="2521029"/>
              <a:ext cx="4686538" cy="1036558"/>
            </a:xfrm>
            <a:prstGeom prst="rect">
              <a:avLst/>
            </a:prstGeom>
            <a:noFill/>
            <a:ln/>
          </p:spPr>
          <p:txBody>
            <a:bodyPr wrap="square" rtlCol="0" anchor="t"/>
            <a:lstStyle/>
            <a:p>
              <a:pPr marL="0" indent="0">
                <a:lnSpc>
                  <a:spcPts val="2721"/>
                </a:lnSpc>
                <a:buNone/>
              </a:pPr>
              <a:r>
                <a:rPr lang="en-US" dirty="0">
                  <a:solidFill>
                    <a:srgbClr val="746558"/>
                  </a:solidFill>
                  <a:latin typeface="Times New Roman" panose="02020603050405020304" pitchFamily="18" charset="0"/>
                  <a:ea typeface="Open Sans" pitchFamily="34" charset="-122"/>
                  <a:cs typeface="Times New Roman" panose="02020603050405020304" pitchFamily="18" charset="0"/>
                </a:rPr>
                <a:t>Utilize algorithms like Random Forest, Decision Trees, and Neural Networks to analyze complex healthcare data.</a:t>
              </a:r>
              <a:endParaRPr lang="en-US" dirty="0">
                <a:solidFill>
                  <a:srgbClr val="746558"/>
                </a:solidFill>
                <a:latin typeface="Times New Roman" panose="02020603050405020304" pitchFamily="18" charset="0"/>
                <a:cs typeface="Times New Roman" panose="02020603050405020304" pitchFamily="18" charset="0"/>
              </a:endParaRPr>
            </a:p>
          </p:txBody>
        </p:sp>
        <p:sp>
          <p:nvSpPr>
            <p:cNvPr id="16" name="Shape 7">
              <a:extLst>
                <a:ext uri="{FF2B5EF4-FFF2-40B4-BE49-F238E27FC236}">
                  <a16:creationId xmlns:a16="http://schemas.microsoft.com/office/drawing/2014/main" id="{3411C11E-A78E-8EA7-C372-745252474EF2}"/>
                </a:ext>
              </a:extLst>
            </p:cNvPr>
            <p:cNvSpPr/>
            <p:nvPr/>
          </p:nvSpPr>
          <p:spPr>
            <a:xfrm>
              <a:off x="2192893" y="3694748"/>
              <a:ext cx="10244614" cy="1310878"/>
            </a:xfrm>
            <a:prstGeom prst="rect">
              <a:avLst/>
            </a:prstGeom>
            <a:solidFill>
              <a:srgbClr val="000000">
                <a:alpha val="4000"/>
              </a:srgbClr>
            </a:solidFill>
            <a:ln/>
          </p:spPr>
        </p:sp>
        <p:sp>
          <p:nvSpPr>
            <p:cNvPr id="17" name="Text 8">
              <a:extLst>
                <a:ext uri="{FF2B5EF4-FFF2-40B4-BE49-F238E27FC236}">
                  <a16:creationId xmlns:a16="http://schemas.microsoft.com/office/drawing/2014/main" id="{A36CE2BD-450D-D6AB-29C2-39548CDC7627}"/>
                </a:ext>
              </a:extLst>
            </p:cNvPr>
            <p:cNvSpPr/>
            <p:nvPr/>
          </p:nvSpPr>
          <p:spPr>
            <a:xfrm>
              <a:off x="2408873" y="3831908"/>
              <a:ext cx="4686538" cy="345519"/>
            </a:xfrm>
            <a:prstGeom prst="rect">
              <a:avLst/>
            </a:prstGeom>
            <a:noFill/>
            <a:ln/>
          </p:spPr>
          <p:txBody>
            <a:bodyPr wrap="none" rtlCol="0" anchor="t"/>
            <a:lstStyle/>
            <a:p>
              <a:pPr marL="0" indent="0">
                <a:lnSpc>
                  <a:spcPts val="2721"/>
                </a:lnSpc>
                <a:buNone/>
              </a:pPr>
              <a:r>
                <a:rPr lang="en-US" sz="2400" dirty="0">
                  <a:solidFill>
                    <a:srgbClr val="484237"/>
                  </a:solidFill>
                  <a:latin typeface="Times New Roman" panose="02020603050405020304" pitchFamily="18" charset="0"/>
                  <a:ea typeface="Open Sans" pitchFamily="34" charset="-122"/>
                  <a:cs typeface="Times New Roman" panose="02020603050405020304" pitchFamily="18" charset="0"/>
                </a:rPr>
                <a:t>Data Visualization Tools</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18" name="Text 9">
              <a:extLst>
                <a:ext uri="{FF2B5EF4-FFF2-40B4-BE49-F238E27FC236}">
                  <a16:creationId xmlns:a16="http://schemas.microsoft.com/office/drawing/2014/main" id="{43F707AB-0AC9-3628-5644-19FEA77A4BC6}"/>
                </a:ext>
              </a:extLst>
            </p:cNvPr>
            <p:cNvSpPr/>
            <p:nvPr/>
          </p:nvSpPr>
          <p:spPr>
            <a:xfrm>
              <a:off x="7534989" y="3831908"/>
              <a:ext cx="4686538" cy="1036558"/>
            </a:xfrm>
            <a:prstGeom prst="rect">
              <a:avLst/>
            </a:prstGeom>
            <a:noFill/>
            <a:ln/>
          </p:spPr>
          <p:txBody>
            <a:bodyPr wrap="square" rtlCol="0" anchor="t"/>
            <a:lstStyle/>
            <a:p>
              <a:pPr marL="0" indent="0">
                <a:lnSpc>
                  <a:spcPts val="2721"/>
                </a:lnSpc>
                <a:buNone/>
              </a:pPr>
              <a:r>
                <a:rPr lang="en-US" dirty="0">
                  <a:solidFill>
                    <a:srgbClr val="746558"/>
                  </a:solidFill>
                  <a:latin typeface="Times New Roman" panose="02020603050405020304" pitchFamily="18" charset="0"/>
                  <a:ea typeface="Open Sans" pitchFamily="34" charset="-122"/>
                  <a:cs typeface="Times New Roman" panose="02020603050405020304" pitchFamily="18" charset="0"/>
                </a:rPr>
                <a:t>Use tools such as Tableau and Power BI to create interactive visualizations for better understanding of healthcare data.</a:t>
              </a:r>
              <a:endParaRPr lang="en-US" dirty="0">
                <a:solidFill>
                  <a:srgbClr val="746558"/>
                </a:solidFill>
                <a:latin typeface="Times New Roman" panose="02020603050405020304" pitchFamily="18" charset="0"/>
                <a:cs typeface="Times New Roman" panose="02020603050405020304" pitchFamily="18" charset="0"/>
              </a:endParaRPr>
            </a:p>
          </p:txBody>
        </p:sp>
        <p:sp>
          <p:nvSpPr>
            <p:cNvPr id="19" name="Shape 10">
              <a:extLst>
                <a:ext uri="{FF2B5EF4-FFF2-40B4-BE49-F238E27FC236}">
                  <a16:creationId xmlns:a16="http://schemas.microsoft.com/office/drawing/2014/main" id="{5652BC3A-F137-FC3D-3808-4F24481A9504}"/>
                </a:ext>
              </a:extLst>
            </p:cNvPr>
            <p:cNvSpPr/>
            <p:nvPr/>
          </p:nvSpPr>
          <p:spPr>
            <a:xfrm>
              <a:off x="2192893" y="5005626"/>
              <a:ext cx="10244614" cy="1310878"/>
            </a:xfrm>
            <a:prstGeom prst="rect">
              <a:avLst/>
            </a:prstGeom>
            <a:solidFill>
              <a:srgbClr val="FFFFFF">
                <a:alpha val="4000"/>
              </a:srgbClr>
            </a:solidFill>
            <a:ln/>
          </p:spPr>
        </p:sp>
        <p:sp>
          <p:nvSpPr>
            <p:cNvPr id="20" name="Text 11">
              <a:extLst>
                <a:ext uri="{FF2B5EF4-FFF2-40B4-BE49-F238E27FC236}">
                  <a16:creationId xmlns:a16="http://schemas.microsoft.com/office/drawing/2014/main" id="{17DEE5C0-B6DA-E6A4-EF7E-38902644987B}"/>
                </a:ext>
              </a:extLst>
            </p:cNvPr>
            <p:cNvSpPr/>
            <p:nvPr/>
          </p:nvSpPr>
          <p:spPr>
            <a:xfrm>
              <a:off x="2408873" y="5142786"/>
              <a:ext cx="4686538" cy="345519"/>
            </a:xfrm>
            <a:prstGeom prst="rect">
              <a:avLst/>
            </a:prstGeom>
            <a:noFill/>
            <a:ln/>
          </p:spPr>
          <p:txBody>
            <a:bodyPr wrap="none" rtlCol="0" anchor="t"/>
            <a:lstStyle/>
            <a:p>
              <a:pPr marL="0" indent="0">
                <a:lnSpc>
                  <a:spcPts val="2721"/>
                </a:lnSpc>
                <a:buNone/>
              </a:pPr>
              <a:r>
                <a:rPr lang="en-US" sz="2400" dirty="0">
                  <a:solidFill>
                    <a:srgbClr val="484237"/>
                  </a:solidFill>
                  <a:latin typeface="Times New Roman" panose="02020603050405020304" pitchFamily="18" charset="0"/>
                  <a:ea typeface="Open Sans" pitchFamily="34" charset="-122"/>
                  <a:cs typeface="Times New Roman" panose="02020603050405020304" pitchFamily="18" charset="0"/>
                </a:rPr>
                <a:t>Natural Language Processing</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21" name="Text 12">
              <a:extLst>
                <a:ext uri="{FF2B5EF4-FFF2-40B4-BE49-F238E27FC236}">
                  <a16:creationId xmlns:a16="http://schemas.microsoft.com/office/drawing/2014/main" id="{87B3D726-25CE-1AA6-C812-3B1505A8505C}"/>
                </a:ext>
              </a:extLst>
            </p:cNvPr>
            <p:cNvSpPr/>
            <p:nvPr/>
          </p:nvSpPr>
          <p:spPr>
            <a:xfrm>
              <a:off x="7534989" y="5142786"/>
              <a:ext cx="4686538" cy="1036558"/>
            </a:xfrm>
            <a:prstGeom prst="rect">
              <a:avLst/>
            </a:prstGeom>
            <a:noFill/>
            <a:ln/>
          </p:spPr>
          <p:txBody>
            <a:bodyPr wrap="square" rtlCol="0" anchor="t"/>
            <a:lstStyle/>
            <a:p>
              <a:pPr marL="0" indent="0">
                <a:lnSpc>
                  <a:spcPts val="2721"/>
                </a:lnSpc>
                <a:buNone/>
              </a:pPr>
              <a:r>
                <a:rPr lang="en-US" dirty="0">
                  <a:solidFill>
                    <a:srgbClr val="746558"/>
                  </a:solidFill>
                  <a:latin typeface="Times New Roman" panose="02020603050405020304" pitchFamily="18" charset="0"/>
                  <a:ea typeface="Open Sans" pitchFamily="34" charset="-122"/>
                  <a:cs typeface="Times New Roman" panose="02020603050405020304" pitchFamily="18" charset="0"/>
                </a:rPr>
                <a:t>Apply NLP techniques to analyze unstructured healthcare data from sources like patient records and medical literature.</a:t>
              </a:r>
              <a:endParaRPr lang="en-US" dirty="0">
                <a:solidFill>
                  <a:srgbClr val="746558"/>
                </a:solidFill>
                <a:latin typeface="Times New Roman" panose="02020603050405020304" pitchFamily="18" charset="0"/>
                <a:cs typeface="Times New Roman" panose="02020603050405020304" pitchFamily="18" charset="0"/>
              </a:endParaRPr>
            </a:p>
          </p:txBody>
        </p:sp>
        <p:sp>
          <p:nvSpPr>
            <p:cNvPr id="22" name="Shape 13">
              <a:extLst>
                <a:ext uri="{FF2B5EF4-FFF2-40B4-BE49-F238E27FC236}">
                  <a16:creationId xmlns:a16="http://schemas.microsoft.com/office/drawing/2014/main" id="{15C3D503-5856-3DF5-4BCC-C78E950EE6EB}"/>
                </a:ext>
              </a:extLst>
            </p:cNvPr>
            <p:cNvSpPr/>
            <p:nvPr/>
          </p:nvSpPr>
          <p:spPr>
            <a:xfrm>
              <a:off x="2192893" y="6316504"/>
              <a:ext cx="10244614" cy="1310878"/>
            </a:xfrm>
            <a:prstGeom prst="rect">
              <a:avLst/>
            </a:prstGeom>
            <a:solidFill>
              <a:srgbClr val="000000">
                <a:alpha val="4000"/>
              </a:srgbClr>
            </a:solidFill>
            <a:ln/>
          </p:spPr>
        </p:sp>
        <p:sp>
          <p:nvSpPr>
            <p:cNvPr id="23" name="Text 14">
              <a:extLst>
                <a:ext uri="{FF2B5EF4-FFF2-40B4-BE49-F238E27FC236}">
                  <a16:creationId xmlns:a16="http://schemas.microsoft.com/office/drawing/2014/main" id="{FDC2D804-7A42-42E4-F043-01F6502EBD99}"/>
                </a:ext>
              </a:extLst>
            </p:cNvPr>
            <p:cNvSpPr/>
            <p:nvPr/>
          </p:nvSpPr>
          <p:spPr>
            <a:xfrm>
              <a:off x="2408873" y="6453664"/>
              <a:ext cx="4686538" cy="345519"/>
            </a:xfrm>
            <a:prstGeom prst="rect">
              <a:avLst/>
            </a:prstGeom>
            <a:noFill/>
            <a:ln/>
          </p:spPr>
          <p:txBody>
            <a:bodyPr wrap="none" rtlCol="0" anchor="t"/>
            <a:lstStyle/>
            <a:p>
              <a:pPr marL="0" indent="0">
                <a:lnSpc>
                  <a:spcPts val="2721"/>
                </a:lnSpc>
                <a:buNone/>
              </a:pPr>
              <a:r>
                <a:rPr lang="en-US" sz="2400" dirty="0">
                  <a:solidFill>
                    <a:srgbClr val="484237"/>
                  </a:solidFill>
                  <a:latin typeface="Times New Roman" panose="02020603050405020304" pitchFamily="18" charset="0"/>
                  <a:ea typeface="Open Sans" pitchFamily="34" charset="-122"/>
                  <a:cs typeface="Times New Roman" panose="02020603050405020304" pitchFamily="18" charset="0"/>
                </a:rPr>
                <a:t>Big Data Analytics</a:t>
              </a:r>
              <a:endParaRPr lang="en-US" sz="2400" dirty="0">
                <a:solidFill>
                  <a:srgbClr val="484237"/>
                </a:solidFill>
                <a:latin typeface="Times New Roman" panose="02020603050405020304" pitchFamily="18" charset="0"/>
                <a:cs typeface="Times New Roman" panose="02020603050405020304" pitchFamily="18" charset="0"/>
              </a:endParaRPr>
            </a:p>
          </p:txBody>
        </p:sp>
        <p:sp>
          <p:nvSpPr>
            <p:cNvPr id="24" name="Text 15">
              <a:extLst>
                <a:ext uri="{FF2B5EF4-FFF2-40B4-BE49-F238E27FC236}">
                  <a16:creationId xmlns:a16="http://schemas.microsoft.com/office/drawing/2014/main" id="{B262A851-F1E8-A7EB-C81A-0B26A9BE65A6}"/>
                </a:ext>
              </a:extLst>
            </p:cNvPr>
            <p:cNvSpPr/>
            <p:nvPr/>
          </p:nvSpPr>
          <p:spPr>
            <a:xfrm>
              <a:off x="7534989" y="6453664"/>
              <a:ext cx="4686538" cy="1036558"/>
            </a:xfrm>
            <a:prstGeom prst="rect">
              <a:avLst/>
            </a:prstGeom>
            <a:noFill/>
            <a:ln/>
          </p:spPr>
          <p:txBody>
            <a:bodyPr wrap="square" rtlCol="0" anchor="t"/>
            <a:lstStyle/>
            <a:p>
              <a:pPr marL="0" indent="0">
                <a:lnSpc>
                  <a:spcPts val="2721"/>
                </a:lnSpc>
                <a:buNone/>
              </a:pPr>
              <a:r>
                <a:rPr lang="en-US" dirty="0">
                  <a:solidFill>
                    <a:srgbClr val="746558"/>
                  </a:solidFill>
                  <a:latin typeface="Times New Roman" panose="02020603050405020304" pitchFamily="18" charset="0"/>
                  <a:ea typeface="Open Sans" pitchFamily="34" charset="-122"/>
                  <a:cs typeface="Times New Roman" panose="02020603050405020304" pitchFamily="18" charset="0"/>
                </a:rPr>
                <a:t>Implement big data platforms like Hadoop and Spark to handle and analyze large volumes of healthcare data efficiently.</a:t>
              </a:r>
              <a:endParaRPr lang="en-US" dirty="0">
                <a:solidFill>
                  <a:srgbClr val="746558"/>
                </a:solidFill>
                <a:latin typeface="Times New Roman" panose="02020603050405020304" pitchFamily="18" charset="0"/>
                <a:cs typeface="Times New Roman" panose="02020603050405020304" pitchFamily="18" charset="0"/>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TotalTime>
  <Words>1161</Words>
  <Application>Microsoft Office PowerPoint</Application>
  <PresentationFormat>Custom</PresentationFormat>
  <Paragraphs>136</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Karam Singh</cp:lastModifiedBy>
  <cp:revision>3</cp:revision>
  <dcterms:created xsi:type="dcterms:W3CDTF">2024-03-31T10:05:45Z</dcterms:created>
  <dcterms:modified xsi:type="dcterms:W3CDTF">2024-03-31T13:17:37Z</dcterms:modified>
</cp:coreProperties>
</file>